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80"/>
  </p:notesMasterIdLst>
  <p:handoutMasterIdLst>
    <p:handoutMasterId r:id="rId81"/>
  </p:handoutMasterIdLst>
  <p:sldIdLst>
    <p:sldId id="293" r:id="rId5"/>
    <p:sldId id="287" r:id="rId6"/>
    <p:sldId id="491" r:id="rId7"/>
    <p:sldId id="526" r:id="rId8"/>
    <p:sldId id="402" r:id="rId9"/>
    <p:sldId id="403" r:id="rId10"/>
    <p:sldId id="404" r:id="rId11"/>
    <p:sldId id="420" r:id="rId12"/>
    <p:sldId id="418" r:id="rId13"/>
    <p:sldId id="419" r:id="rId14"/>
    <p:sldId id="533" r:id="rId15"/>
    <p:sldId id="534" r:id="rId16"/>
    <p:sldId id="535" r:id="rId17"/>
    <p:sldId id="536" r:id="rId18"/>
    <p:sldId id="537" r:id="rId19"/>
    <p:sldId id="409" r:id="rId20"/>
    <p:sldId id="410" r:id="rId21"/>
    <p:sldId id="411" r:id="rId22"/>
    <p:sldId id="538" r:id="rId23"/>
    <p:sldId id="540" r:id="rId24"/>
    <p:sldId id="412" r:id="rId25"/>
    <p:sldId id="413" r:id="rId26"/>
    <p:sldId id="414" r:id="rId27"/>
    <p:sldId id="541" r:id="rId28"/>
    <p:sldId id="416" r:id="rId29"/>
    <p:sldId id="417" r:id="rId30"/>
    <p:sldId id="510" r:id="rId31"/>
    <p:sldId id="511" r:id="rId32"/>
    <p:sldId id="519" r:id="rId33"/>
    <p:sldId id="520" r:id="rId34"/>
    <p:sldId id="527" r:id="rId35"/>
    <p:sldId id="395" r:id="rId36"/>
    <p:sldId id="501" r:id="rId37"/>
    <p:sldId id="397" r:id="rId38"/>
    <p:sldId id="398" r:id="rId39"/>
    <p:sldId id="399" r:id="rId40"/>
    <p:sldId id="401" r:id="rId41"/>
    <p:sldId id="430" r:id="rId42"/>
    <p:sldId id="522" r:id="rId43"/>
    <p:sldId id="521" r:id="rId44"/>
    <p:sldId id="442" r:id="rId45"/>
    <p:sldId id="477" r:id="rId46"/>
    <p:sldId id="524" r:id="rId47"/>
    <p:sldId id="523" r:id="rId48"/>
    <p:sldId id="542" r:id="rId49"/>
    <p:sldId id="528" r:id="rId50"/>
    <p:sldId id="478" r:id="rId51"/>
    <p:sldId id="479" r:id="rId52"/>
    <p:sldId id="529" r:id="rId53"/>
    <p:sldId id="516" r:id="rId54"/>
    <p:sldId id="518" r:id="rId55"/>
    <p:sldId id="544" r:id="rId56"/>
    <p:sldId id="530" r:id="rId57"/>
    <p:sldId id="423" r:id="rId58"/>
    <p:sldId id="424" r:id="rId59"/>
    <p:sldId id="494" r:id="rId60"/>
    <p:sldId id="421" r:id="rId61"/>
    <p:sldId id="422" r:id="rId62"/>
    <p:sldId id="543" r:id="rId63"/>
    <p:sldId id="546" r:id="rId64"/>
    <p:sldId id="495" r:id="rId65"/>
    <p:sldId id="547" r:id="rId66"/>
    <p:sldId id="548" r:id="rId67"/>
    <p:sldId id="512" r:id="rId68"/>
    <p:sldId id="549" r:id="rId69"/>
    <p:sldId id="514" r:id="rId70"/>
    <p:sldId id="515" r:id="rId71"/>
    <p:sldId id="550" r:id="rId72"/>
    <p:sldId id="551" r:id="rId73"/>
    <p:sldId id="513" r:id="rId74"/>
    <p:sldId id="431" r:id="rId75"/>
    <p:sldId id="531" r:id="rId76"/>
    <p:sldId id="532" r:id="rId77"/>
    <p:sldId id="545" r:id="rId78"/>
    <p:sldId id="365" r:id="rId79"/>
  </p:sldIdLst>
  <p:sldSz cx="12188825" cy="6858000"/>
  <p:notesSz cx="9296400" cy="7010400"/>
  <p:custDataLst>
    <p:tags r:id="rId82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491"/>
          </p14:sldIdLst>
        </p14:section>
        <p14:section name="Trees" id="{368E3F84-71D5-DA48-97B2-02DB4183E70F}">
          <p14:sldIdLst>
            <p14:sldId id="526"/>
            <p14:sldId id="402"/>
            <p14:sldId id="403"/>
            <p14:sldId id="404"/>
            <p14:sldId id="420"/>
            <p14:sldId id="418"/>
            <p14:sldId id="419"/>
            <p14:sldId id="533"/>
            <p14:sldId id="534"/>
            <p14:sldId id="535"/>
            <p14:sldId id="536"/>
            <p14:sldId id="537"/>
            <p14:sldId id="409"/>
            <p14:sldId id="410"/>
            <p14:sldId id="411"/>
            <p14:sldId id="538"/>
            <p14:sldId id="540"/>
            <p14:sldId id="412"/>
            <p14:sldId id="413"/>
            <p14:sldId id="414"/>
            <p14:sldId id="541"/>
            <p14:sldId id="416"/>
            <p14:sldId id="417"/>
            <p14:sldId id="510"/>
            <p14:sldId id="511"/>
            <p14:sldId id="519"/>
            <p14:sldId id="520"/>
          </p14:sldIdLst>
        </p14:section>
        <p14:section name="Linear Regression" id="{13850869-9EF2-2C49-9D5D-F2C9D74AE89E}">
          <p14:sldIdLst>
            <p14:sldId id="527"/>
            <p14:sldId id="395"/>
            <p14:sldId id="501"/>
            <p14:sldId id="397"/>
            <p14:sldId id="398"/>
            <p14:sldId id="399"/>
          </p14:sldIdLst>
        </p14:section>
        <p14:section name="Logistic Regression" id="{37E61C02-1B22-194F-9F77-653C76E7C22C}">
          <p14:sldIdLst>
            <p14:sldId id="401"/>
            <p14:sldId id="430"/>
            <p14:sldId id="522"/>
            <p14:sldId id="521"/>
            <p14:sldId id="442"/>
            <p14:sldId id="477"/>
            <p14:sldId id="524"/>
            <p14:sldId id="523"/>
            <p14:sldId id="542"/>
          </p14:sldIdLst>
        </p14:section>
        <p14:section name="Gradient Descent" id="{BB6D9580-1FBF-2440-969D-CE9A5592C157}">
          <p14:sldIdLst>
            <p14:sldId id="528"/>
            <p14:sldId id="478"/>
            <p14:sldId id="479"/>
          </p14:sldIdLst>
        </p14:section>
        <p14:section name="Regularization" id="{8D0A7217-9EA0-424D-929A-A92C91077127}">
          <p14:sldIdLst>
            <p14:sldId id="529"/>
            <p14:sldId id="516"/>
            <p14:sldId id="518"/>
            <p14:sldId id="544"/>
          </p14:sldIdLst>
        </p14:section>
        <p14:section name="Hyperparameter Tuning" id="{AC72F338-E2A0-574D-AAD1-55CFC0FADABD}">
          <p14:sldIdLst>
            <p14:sldId id="530"/>
            <p14:sldId id="423"/>
            <p14:sldId id="424"/>
            <p14:sldId id="494"/>
            <p14:sldId id="421"/>
            <p14:sldId id="422"/>
          </p14:sldIdLst>
        </p14:section>
        <p14:section name="Hands-on Exercise" id="{D7C7672A-11A4-5F4E-9552-66A978DE5875}">
          <p14:sldIdLst>
            <p14:sldId id="543"/>
          </p14:sldIdLst>
        </p14:section>
        <p14:section name="AWS AI/ML Services" id="{82AFE040-55BD-5A47-B0EF-6CD60696E01D}">
          <p14:sldIdLst>
            <p14:sldId id="546"/>
            <p14:sldId id="495"/>
            <p14:sldId id="547"/>
            <p14:sldId id="548"/>
            <p14:sldId id="512"/>
            <p14:sldId id="549"/>
            <p14:sldId id="514"/>
            <p14:sldId id="515"/>
            <p14:sldId id="550"/>
            <p14:sldId id="551"/>
            <p14:sldId id="513"/>
            <p14:sldId id="431"/>
          </p14:sldIdLst>
        </p14:section>
        <p14:section name="Final Project" id="{24630F30-E617-0B4C-98FC-01309917397C}">
          <p14:sldIdLst>
            <p14:sldId id="531"/>
            <p14:sldId id="532"/>
          </p14:sldIdLst>
        </p14:section>
        <p14:section name="Notebooks" id="{1E2A734D-D76B-E94D-82C3-12AAAFC79972}">
          <p14:sldIdLst>
            <p14:sldId id="545"/>
          </p14:sldIdLst>
        </p14:section>
        <p14:section name="Tomorrow" id="{8020D6DF-0AB1-D548-8563-89DAD3924A8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3"/>
    <a:srgbClr val="F89921"/>
    <a:srgbClr val="383D3B"/>
    <a:srgbClr val="FF7A00"/>
    <a:srgbClr val="00ADAB"/>
    <a:srgbClr val="FFB03B"/>
    <a:srgbClr val="FFA725"/>
    <a:srgbClr val="FF9900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16" autoAdjust="0"/>
    <p:restoredTop sz="87055" autoAdjust="0"/>
  </p:normalViewPr>
  <p:slideViewPr>
    <p:cSldViewPr snapToGrid="0">
      <p:cViewPr varScale="1">
        <p:scale>
          <a:sx n="79" d="100"/>
          <a:sy n="79" d="100"/>
        </p:scale>
        <p:origin x="240" y="1616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2/11/20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ws.amazon.com/sagemaker/" TargetMode="Externa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B8E2B-1CA9-424B-906C-048F4D1980F0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B956A-AA39-AA4A-B958-75B8663BBF70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1299-F430-124E-8541-A19BE7BCA29D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7900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50271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2704384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4774301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0271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3717297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4054594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2072192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7900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48000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79775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3378243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6062828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1769850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5045205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1804965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3299352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4637308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5979172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9CBFF-062C-9747-AF90-52C9AD28CC60}"/>
              </a:ext>
            </a:extLst>
          </p:cNvPr>
          <p:cNvSpPr txBox="1"/>
          <p:nvPr/>
        </p:nvSpPr>
        <p:spPr>
          <a:xfrm>
            <a:off x="7080451" y="4742898"/>
            <a:ext cx="394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C000"/>
                </a:solidFill>
              </a:rPr>
              <a:t>Leaf or Terminal Nodes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023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/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E7E75-74AE-BF4B-96ED-B1EEC447A0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7948409" y="2700858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BC2DE-29F4-414A-9E5A-4C03C9B40191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9268751" y="2700858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6079F-6507-1144-8023-E53389B140B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002005" y="3631028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06B8F8-E1AD-B446-B43C-E21737F1B1A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48409" y="3631028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/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/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/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/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/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01C0-0A86-AF42-8783-575E5D51107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882598" y="4572269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9D9E8D-64FB-2F41-91F5-5E889D019E7F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829002" y="4572269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/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636BAAFB-38BB-6C45-A648-95823AD8C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964965"/>
              </p:ext>
            </p:extLst>
          </p:nvPr>
        </p:nvGraphicFramePr>
        <p:xfrm>
          <a:off x="1388090" y="1537584"/>
          <a:ext cx="4016121" cy="4144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308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251300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398513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46047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3683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6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/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E7E75-74AE-BF4B-96ED-B1EEC447A0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7948409" y="2700858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BC2DE-29F4-414A-9E5A-4C03C9B40191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9268751" y="2700858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6079F-6507-1144-8023-E53389B140B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002005" y="3631028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06B8F8-E1AD-B446-B43C-E21737F1B1A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48409" y="3631028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/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/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/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/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/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01C0-0A86-AF42-8783-575E5D51107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882598" y="4572269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9D9E8D-64FB-2F41-91F5-5E889D019E7F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829002" y="4572269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/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D42414-F644-D247-8758-C5BE93548D33}"/>
              </a:ext>
            </a:extLst>
          </p:cNvPr>
          <p:cNvCxnSpPr>
            <a:cxnSpLocks/>
          </p:cNvCxnSpPr>
          <p:nvPr/>
        </p:nvCxnSpPr>
        <p:spPr>
          <a:xfrm>
            <a:off x="927064" y="5838184"/>
            <a:ext cx="4552919" cy="2482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556490-36EC-C745-AC0B-EDDD1122FA6F}"/>
              </a:ext>
            </a:extLst>
          </p:cNvPr>
          <p:cNvSpPr txBox="1"/>
          <p:nvPr/>
        </p:nvSpPr>
        <p:spPr>
          <a:xfrm>
            <a:off x="443178" y="147037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8D413-F52B-754B-9F13-BD9D196830B6}"/>
              </a:ext>
            </a:extLst>
          </p:cNvPr>
          <p:cNvSpPr txBox="1"/>
          <p:nvPr/>
        </p:nvSpPr>
        <p:spPr>
          <a:xfrm>
            <a:off x="5111293" y="581876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BDE69E5D-3962-5B4C-B8DB-741FD9E0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37338"/>
              </p:ext>
            </p:extLst>
          </p:nvPr>
        </p:nvGraphicFramePr>
        <p:xfrm>
          <a:off x="924322" y="1972771"/>
          <a:ext cx="3657600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0560779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7647401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656108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6621523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2587108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184053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890766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45957087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9631151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717553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074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9035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9915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286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374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104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971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788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9736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816251"/>
                  </a:ext>
                </a:extLst>
              </a:tr>
            </a:tbl>
          </a:graphicData>
        </a:graphic>
      </p:graphicFrame>
      <p:sp>
        <p:nvSpPr>
          <p:cNvPr id="57" name="Oval 56">
            <a:extLst>
              <a:ext uri="{FF2B5EF4-FFF2-40B4-BE49-F238E27FC236}">
                <a16:creationId xmlns:a16="http://schemas.microsoft.com/office/drawing/2014/main" id="{3AAF8212-55CE-4C45-A728-285EEC906A29}"/>
              </a:ext>
            </a:extLst>
          </p:cNvPr>
          <p:cNvSpPr/>
          <p:nvPr/>
        </p:nvSpPr>
        <p:spPr>
          <a:xfrm>
            <a:off x="2359486" y="476938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7ABC6A-3716-E447-A41C-8C7028F72DE9}"/>
              </a:ext>
            </a:extLst>
          </p:cNvPr>
          <p:cNvSpPr/>
          <p:nvPr/>
        </p:nvSpPr>
        <p:spPr>
          <a:xfrm>
            <a:off x="2907227" y="4938446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2C107BD-79AF-5E4C-9F3B-DBF13A241EFA}"/>
              </a:ext>
            </a:extLst>
          </p:cNvPr>
          <p:cNvSpPr/>
          <p:nvPr/>
        </p:nvSpPr>
        <p:spPr>
          <a:xfrm>
            <a:off x="1444984" y="440184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AB725F-46D4-8344-BEC9-70A97DF710AE}"/>
              </a:ext>
            </a:extLst>
          </p:cNvPr>
          <p:cNvSpPr/>
          <p:nvPr/>
        </p:nvSpPr>
        <p:spPr>
          <a:xfrm>
            <a:off x="1820667" y="403608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480C32-F2EF-9E40-BA79-A70D51398517}"/>
              </a:ext>
            </a:extLst>
          </p:cNvPr>
          <p:cNvSpPr/>
          <p:nvPr/>
        </p:nvSpPr>
        <p:spPr>
          <a:xfrm>
            <a:off x="2545323" y="4769387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1211841-CA58-B145-AEA6-064FBE5647CF}"/>
              </a:ext>
            </a:extLst>
          </p:cNvPr>
          <p:cNvSpPr/>
          <p:nvPr/>
        </p:nvSpPr>
        <p:spPr>
          <a:xfrm>
            <a:off x="2907227" y="4046714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3CACFFB-2754-AE4B-BA4F-DCC8A529ECBE}"/>
              </a:ext>
            </a:extLst>
          </p:cNvPr>
          <p:cNvSpPr/>
          <p:nvPr/>
        </p:nvSpPr>
        <p:spPr>
          <a:xfrm>
            <a:off x="3286074" y="3306006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288214-4713-D347-ACD7-CD3A8FDAC497}"/>
              </a:ext>
            </a:extLst>
          </p:cNvPr>
          <p:cNvSpPr/>
          <p:nvPr/>
        </p:nvSpPr>
        <p:spPr>
          <a:xfrm>
            <a:off x="1820667" y="2192664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4341D3B-CC39-6B47-9265-7DE6146959CE}"/>
              </a:ext>
            </a:extLst>
          </p:cNvPr>
          <p:cNvSpPr/>
          <p:nvPr/>
        </p:nvSpPr>
        <p:spPr>
          <a:xfrm>
            <a:off x="2545323" y="2192664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786424-AF5D-5545-A554-76F33E13FE27}"/>
              </a:ext>
            </a:extLst>
          </p:cNvPr>
          <p:cNvSpPr/>
          <p:nvPr/>
        </p:nvSpPr>
        <p:spPr>
          <a:xfrm>
            <a:off x="2190427" y="2567404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3BD906-AF64-B047-BA0F-C329D65FB4E9}"/>
              </a:ext>
            </a:extLst>
          </p:cNvPr>
          <p:cNvCxnSpPr>
            <a:cxnSpLocks/>
          </p:cNvCxnSpPr>
          <p:nvPr/>
        </p:nvCxnSpPr>
        <p:spPr>
          <a:xfrm flipV="1">
            <a:off x="927064" y="1293325"/>
            <a:ext cx="0" cy="455371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4DAC10-8CB5-1444-A47F-56BABAF626D0}"/>
              </a:ext>
            </a:extLst>
          </p:cNvPr>
          <p:cNvSpPr txBox="1"/>
          <p:nvPr/>
        </p:nvSpPr>
        <p:spPr>
          <a:xfrm>
            <a:off x="4141219" y="1278619"/>
            <a:ext cx="1372748" cy="861774"/>
          </a:xfrm>
          <a:prstGeom prst="rect">
            <a:avLst/>
          </a:prstGeom>
          <a:noFill/>
          <a:ln w="2222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1C41062-765D-264C-AC3A-05131C06CAB7}"/>
              </a:ext>
            </a:extLst>
          </p:cNvPr>
          <p:cNvSpPr/>
          <p:nvPr/>
        </p:nvSpPr>
        <p:spPr>
          <a:xfrm>
            <a:off x="5108530" y="1392814"/>
            <a:ext cx="164592" cy="164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268FFF-E419-8B40-95DA-CE5306E9BAD1}"/>
              </a:ext>
            </a:extLst>
          </p:cNvPr>
          <p:cNvSpPr/>
          <p:nvPr/>
        </p:nvSpPr>
        <p:spPr>
          <a:xfrm>
            <a:off x="5117162" y="1842877"/>
            <a:ext cx="164592" cy="164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9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/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E7E75-74AE-BF4B-96ED-B1EEC447A0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7948409" y="2700858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BC2DE-29F4-414A-9E5A-4C03C9B40191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9268751" y="2700858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6079F-6507-1144-8023-E53389B140B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002005" y="3631028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06B8F8-E1AD-B446-B43C-E21737F1B1A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48409" y="3631028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/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/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/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/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/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01C0-0A86-AF42-8783-575E5D51107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882598" y="4572269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9D9E8D-64FB-2F41-91F5-5E889D019E7F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829002" y="4572269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/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D42414-F644-D247-8758-C5BE93548D33}"/>
              </a:ext>
            </a:extLst>
          </p:cNvPr>
          <p:cNvCxnSpPr>
            <a:cxnSpLocks/>
          </p:cNvCxnSpPr>
          <p:nvPr/>
        </p:nvCxnSpPr>
        <p:spPr>
          <a:xfrm>
            <a:off x="927064" y="5838184"/>
            <a:ext cx="4552919" cy="2482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556490-36EC-C745-AC0B-EDDD1122FA6F}"/>
              </a:ext>
            </a:extLst>
          </p:cNvPr>
          <p:cNvSpPr txBox="1"/>
          <p:nvPr/>
        </p:nvSpPr>
        <p:spPr>
          <a:xfrm>
            <a:off x="443178" y="147037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8D413-F52B-754B-9F13-BD9D196830B6}"/>
              </a:ext>
            </a:extLst>
          </p:cNvPr>
          <p:cNvSpPr txBox="1"/>
          <p:nvPr/>
        </p:nvSpPr>
        <p:spPr>
          <a:xfrm>
            <a:off x="5111293" y="581876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3BD906-AF64-B047-BA0F-C329D65FB4E9}"/>
              </a:ext>
            </a:extLst>
          </p:cNvPr>
          <p:cNvCxnSpPr>
            <a:cxnSpLocks/>
          </p:cNvCxnSpPr>
          <p:nvPr/>
        </p:nvCxnSpPr>
        <p:spPr>
          <a:xfrm flipV="1">
            <a:off x="927064" y="1293325"/>
            <a:ext cx="0" cy="455371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007F24A-6FEC-0249-8AA7-CC425D81A63C}"/>
              </a:ext>
            </a:extLst>
          </p:cNvPr>
          <p:cNvSpPr txBox="1"/>
          <p:nvPr/>
        </p:nvSpPr>
        <p:spPr>
          <a:xfrm>
            <a:off x="4141219" y="1278619"/>
            <a:ext cx="1372748" cy="861774"/>
          </a:xfrm>
          <a:prstGeom prst="rect">
            <a:avLst/>
          </a:prstGeom>
          <a:noFill/>
          <a:ln w="2222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1527027-3A39-D140-8C89-72B19A73E2A6}"/>
              </a:ext>
            </a:extLst>
          </p:cNvPr>
          <p:cNvSpPr/>
          <p:nvPr/>
        </p:nvSpPr>
        <p:spPr>
          <a:xfrm>
            <a:off x="5108530" y="1392814"/>
            <a:ext cx="164592" cy="164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707A8C0-DF71-5A49-8204-146B72437A39}"/>
              </a:ext>
            </a:extLst>
          </p:cNvPr>
          <p:cNvSpPr/>
          <p:nvPr/>
        </p:nvSpPr>
        <p:spPr>
          <a:xfrm>
            <a:off x="5117162" y="1842877"/>
            <a:ext cx="164592" cy="164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28E0B8-160A-2C4E-9E4D-7B142E754A8F}"/>
              </a:ext>
            </a:extLst>
          </p:cNvPr>
          <p:cNvSpPr/>
          <p:nvPr/>
        </p:nvSpPr>
        <p:spPr>
          <a:xfrm>
            <a:off x="8424901" y="2022504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C4BDAF-EC16-DF4C-831C-3A4E13C94803}"/>
              </a:ext>
            </a:extLst>
          </p:cNvPr>
          <p:cNvGrpSpPr/>
          <p:nvPr/>
        </p:nvGrpSpPr>
        <p:grpSpPr>
          <a:xfrm>
            <a:off x="923599" y="2159815"/>
            <a:ext cx="3655580" cy="3658947"/>
            <a:chOff x="7106471" y="2001858"/>
            <a:chExt cx="3655580" cy="365894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4645BC-68A5-BA43-A43F-28C812DFEF46}"/>
                </a:ext>
              </a:extLst>
            </p:cNvPr>
            <p:cNvSpPr/>
            <p:nvPr/>
          </p:nvSpPr>
          <p:spPr>
            <a:xfrm>
              <a:off x="7106895" y="2001858"/>
              <a:ext cx="3655156" cy="1828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08361E-38F6-4C49-B840-3F9C7B2A8F8B}"/>
                </a:ext>
              </a:extLst>
            </p:cNvPr>
            <p:cNvSpPr/>
            <p:nvPr/>
          </p:nvSpPr>
          <p:spPr>
            <a:xfrm>
              <a:off x="7106471" y="3832005"/>
              <a:ext cx="3655156" cy="18288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C0E57A-E155-FE45-AA86-E3CD043BF311}"/>
                </a:ext>
              </a:extLst>
            </p:cNvPr>
            <p:cNvSpPr/>
            <p:nvPr/>
          </p:nvSpPr>
          <p:spPr>
            <a:xfrm>
              <a:off x="8261441" y="4825579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F15B12-F195-2A48-AAC2-FCDDAF74D179}"/>
                </a:ext>
              </a:extLst>
            </p:cNvPr>
            <p:cNvSpPr/>
            <p:nvPr/>
          </p:nvSpPr>
          <p:spPr>
            <a:xfrm>
              <a:off x="8809182" y="4994638"/>
              <a:ext cx="137160" cy="1371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E8DCFF-7B9B-4C42-858C-CE81BAB45595}"/>
                </a:ext>
              </a:extLst>
            </p:cNvPr>
            <p:cNvSpPr/>
            <p:nvPr/>
          </p:nvSpPr>
          <p:spPr>
            <a:xfrm>
              <a:off x="7346939" y="4458033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AE1563-7787-4048-9FAC-C1DD47D45025}"/>
                </a:ext>
              </a:extLst>
            </p:cNvPr>
            <p:cNvSpPr/>
            <p:nvPr/>
          </p:nvSpPr>
          <p:spPr>
            <a:xfrm>
              <a:off x="7722622" y="4092273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3605050-5A91-764B-A2B1-C9BA29F2EB6C}"/>
                </a:ext>
              </a:extLst>
            </p:cNvPr>
            <p:cNvSpPr/>
            <p:nvPr/>
          </p:nvSpPr>
          <p:spPr>
            <a:xfrm>
              <a:off x="8447278" y="4825579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1A6722-4B6A-C34F-96C1-5B36FB2415E9}"/>
                </a:ext>
              </a:extLst>
            </p:cNvPr>
            <p:cNvSpPr/>
            <p:nvPr/>
          </p:nvSpPr>
          <p:spPr>
            <a:xfrm>
              <a:off x="8809182" y="4102906"/>
              <a:ext cx="137160" cy="137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2D2DC1-0B25-BF47-AA55-4B74C6F16C0D}"/>
                </a:ext>
              </a:extLst>
            </p:cNvPr>
            <p:cNvSpPr/>
            <p:nvPr/>
          </p:nvSpPr>
          <p:spPr>
            <a:xfrm>
              <a:off x="9188029" y="3362198"/>
              <a:ext cx="137160" cy="1371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1CF249-54FB-9340-A90B-99FCCAFAEBAE}"/>
                </a:ext>
              </a:extLst>
            </p:cNvPr>
            <p:cNvSpPr/>
            <p:nvPr/>
          </p:nvSpPr>
          <p:spPr>
            <a:xfrm>
              <a:off x="7722622" y="2248856"/>
              <a:ext cx="137160" cy="1371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73AFE9D-90C2-0A4D-9F04-73632312F892}"/>
                </a:ext>
              </a:extLst>
            </p:cNvPr>
            <p:cNvSpPr/>
            <p:nvPr/>
          </p:nvSpPr>
          <p:spPr>
            <a:xfrm>
              <a:off x="8447278" y="2248856"/>
              <a:ext cx="137160" cy="1371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17C6CD6-E74C-1F4F-A7B6-D8F52A626AA8}"/>
                </a:ext>
              </a:extLst>
            </p:cNvPr>
            <p:cNvSpPr/>
            <p:nvPr/>
          </p:nvSpPr>
          <p:spPr>
            <a:xfrm>
              <a:off x="8092382" y="2623596"/>
              <a:ext cx="137160" cy="1371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1C44E36-16D3-694F-82F9-B5FD338C5F88}"/>
              </a:ext>
            </a:extLst>
          </p:cNvPr>
          <p:cNvSpPr txBox="1"/>
          <p:nvPr/>
        </p:nvSpPr>
        <p:spPr>
          <a:xfrm>
            <a:off x="549913" y="37881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0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/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E7E75-74AE-BF4B-96ED-B1EEC447A0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7948409" y="2700858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BC2DE-29F4-414A-9E5A-4C03C9B40191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9268751" y="2700858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6079F-6507-1144-8023-E53389B140B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002005" y="3631028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06B8F8-E1AD-B446-B43C-E21737F1B1A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48409" y="3631028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/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/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/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/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/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01C0-0A86-AF42-8783-575E5D51107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882598" y="4572269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9D9E8D-64FB-2F41-91F5-5E889D019E7F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829002" y="4572269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/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D42414-F644-D247-8758-C5BE93548D33}"/>
              </a:ext>
            </a:extLst>
          </p:cNvPr>
          <p:cNvCxnSpPr>
            <a:cxnSpLocks/>
          </p:cNvCxnSpPr>
          <p:nvPr/>
        </p:nvCxnSpPr>
        <p:spPr>
          <a:xfrm>
            <a:off x="927064" y="5838184"/>
            <a:ext cx="4552919" cy="2482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556490-36EC-C745-AC0B-EDDD1122FA6F}"/>
              </a:ext>
            </a:extLst>
          </p:cNvPr>
          <p:cNvSpPr txBox="1"/>
          <p:nvPr/>
        </p:nvSpPr>
        <p:spPr>
          <a:xfrm>
            <a:off x="443178" y="147037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8D413-F52B-754B-9F13-BD9D196830B6}"/>
              </a:ext>
            </a:extLst>
          </p:cNvPr>
          <p:cNvSpPr txBox="1"/>
          <p:nvPr/>
        </p:nvSpPr>
        <p:spPr>
          <a:xfrm>
            <a:off x="5111293" y="581876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3BD906-AF64-B047-BA0F-C329D65FB4E9}"/>
              </a:ext>
            </a:extLst>
          </p:cNvPr>
          <p:cNvCxnSpPr>
            <a:cxnSpLocks/>
          </p:cNvCxnSpPr>
          <p:nvPr/>
        </p:nvCxnSpPr>
        <p:spPr>
          <a:xfrm flipV="1">
            <a:off x="927064" y="1293325"/>
            <a:ext cx="0" cy="455371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007F24A-6FEC-0249-8AA7-CC425D81A63C}"/>
              </a:ext>
            </a:extLst>
          </p:cNvPr>
          <p:cNvSpPr txBox="1"/>
          <p:nvPr/>
        </p:nvSpPr>
        <p:spPr>
          <a:xfrm>
            <a:off x="4141219" y="1278619"/>
            <a:ext cx="1372748" cy="861774"/>
          </a:xfrm>
          <a:prstGeom prst="rect">
            <a:avLst/>
          </a:prstGeom>
          <a:noFill/>
          <a:ln w="2222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1527027-3A39-D140-8C89-72B19A73E2A6}"/>
              </a:ext>
            </a:extLst>
          </p:cNvPr>
          <p:cNvSpPr/>
          <p:nvPr/>
        </p:nvSpPr>
        <p:spPr>
          <a:xfrm>
            <a:off x="5108530" y="1392814"/>
            <a:ext cx="164592" cy="164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707A8C0-DF71-5A49-8204-146B72437A39}"/>
              </a:ext>
            </a:extLst>
          </p:cNvPr>
          <p:cNvSpPr/>
          <p:nvPr/>
        </p:nvSpPr>
        <p:spPr>
          <a:xfrm>
            <a:off x="5117162" y="1842877"/>
            <a:ext cx="164592" cy="164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28E0B8-160A-2C4E-9E4D-7B142E754A8F}"/>
              </a:ext>
            </a:extLst>
          </p:cNvPr>
          <p:cNvSpPr/>
          <p:nvPr/>
        </p:nvSpPr>
        <p:spPr>
          <a:xfrm>
            <a:off x="7111423" y="2964634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3F8B2-9373-E643-B3AD-D5C3F2F8FFB4}"/>
              </a:ext>
            </a:extLst>
          </p:cNvPr>
          <p:cNvGrpSpPr/>
          <p:nvPr/>
        </p:nvGrpSpPr>
        <p:grpSpPr>
          <a:xfrm>
            <a:off x="927064" y="2169281"/>
            <a:ext cx="3658780" cy="3658947"/>
            <a:chOff x="7084168" y="1968405"/>
            <a:chExt cx="3658780" cy="365894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522A4A-E702-2E47-B53F-F4C87769C258}"/>
                </a:ext>
              </a:extLst>
            </p:cNvPr>
            <p:cNvSpPr/>
            <p:nvPr/>
          </p:nvSpPr>
          <p:spPr>
            <a:xfrm>
              <a:off x="7084592" y="1968405"/>
              <a:ext cx="3655156" cy="1828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4809480-1558-A343-834C-C55FE55F84B3}"/>
                </a:ext>
              </a:extLst>
            </p:cNvPr>
            <p:cNvSpPr/>
            <p:nvPr/>
          </p:nvSpPr>
          <p:spPr>
            <a:xfrm>
              <a:off x="7084168" y="3798552"/>
              <a:ext cx="3655156" cy="18288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D0A362-788F-B849-AF91-F996836820C9}"/>
                </a:ext>
              </a:extLst>
            </p:cNvPr>
            <p:cNvSpPr/>
            <p:nvPr/>
          </p:nvSpPr>
          <p:spPr>
            <a:xfrm>
              <a:off x="8685548" y="3798552"/>
              <a:ext cx="2057400" cy="1828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EF870B58-6F6D-1C4C-ADDC-858029885C38}"/>
              </a:ext>
            </a:extLst>
          </p:cNvPr>
          <p:cNvSpPr/>
          <p:nvPr/>
        </p:nvSpPr>
        <p:spPr>
          <a:xfrm>
            <a:off x="2082034" y="499099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F474566-E89F-3843-995A-133974C4A19D}"/>
              </a:ext>
            </a:extLst>
          </p:cNvPr>
          <p:cNvSpPr/>
          <p:nvPr/>
        </p:nvSpPr>
        <p:spPr>
          <a:xfrm>
            <a:off x="2629775" y="5160055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665A09A-BDAF-D140-8197-EEADF9F9ACAA}"/>
              </a:ext>
            </a:extLst>
          </p:cNvPr>
          <p:cNvSpPr/>
          <p:nvPr/>
        </p:nvSpPr>
        <p:spPr>
          <a:xfrm>
            <a:off x="1167532" y="4623450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64AD554-62CE-A946-909D-76B84D9C7C32}"/>
              </a:ext>
            </a:extLst>
          </p:cNvPr>
          <p:cNvSpPr/>
          <p:nvPr/>
        </p:nvSpPr>
        <p:spPr>
          <a:xfrm>
            <a:off x="1543215" y="4257690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ACFF92-7BC8-904A-ACB1-B70F0B6ED0A8}"/>
              </a:ext>
            </a:extLst>
          </p:cNvPr>
          <p:cNvSpPr/>
          <p:nvPr/>
        </p:nvSpPr>
        <p:spPr>
          <a:xfrm>
            <a:off x="2267871" y="499099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A81275-7740-364A-BCC6-9F5FB5E23036}"/>
              </a:ext>
            </a:extLst>
          </p:cNvPr>
          <p:cNvSpPr/>
          <p:nvPr/>
        </p:nvSpPr>
        <p:spPr>
          <a:xfrm>
            <a:off x="2629775" y="4268323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244699-8C92-974F-91B0-30ACF4414DE0}"/>
              </a:ext>
            </a:extLst>
          </p:cNvPr>
          <p:cNvSpPr/>
          <p:nvPr/>
        </p:nvSpPr>
        <p:spPr>
          <a:xfrm>
            <a:off x="3008622" y="3527615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83248A4-078D-C449-B922-E41D84B19407}"/>
              </a:ext>
            </a:extLst>
          </p:cNvPr>
          <p:cNvSpPr/>
          <p:nvPr/>
        </p:nvSpPr>
        <p:spPr>
          <a:xfrm>
            <a:off x="1543215" y="241427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6AB58E6-E351-8C41-8E93-4E95CC47B19C}"/>
              </a:ext>
            </a:extLst>
          </p:cNvPr>
          <p:cNvSpPr/>
          <p:nvPr/>
        </p:nvSpPr>
        <p:spPr>
          <a:xfrm>
            <a:off x="2267871" y="241427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E6E5CD4-CAEB-9347-BCD7-6D0AE4B8BD7B}"/>
              </a:ext>
            </a:extLst>
          </p:cNvPr>
          <p:cNvSpPr/>
          <p:nvPr/>
        </p:nvSpPr>
        <p:spPr>
          <a:xfrm>
            <a:off x="1912975" y="278901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0470D3-F491-EE49-9D44-A035D56E320B}"/>
              </a:ext>
            </a:extLst>
          </p:cNvPr>
          <p:cNvSpPr txBox="1"/>
          <p:nvPr/>
        </p:nvSpPr>
        <p:spPr>
          <a:xfrm>
            <a:off x="2302441" y="5828535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4.5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B46AB0-16DB-6F46-829E-8868BD11B36A}"/>
              </a:ext>
            </a:extLst>
          </p:cNvPr>
          <p:cNvSpPr txBox="1"/>
          <p:nvPr/>
        </p:nvSpPr>
        <p:spPr>
          <a:xfrm>
            <a:off x="549913" y="37881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3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6451EAA-FD2E-AF4F-9733-F9A4271AFB0E}"/>
              </a:ext>
            </a:extLst>
          </p:cNvPr>
          <p:cNvGrpSpPr/>
          <p:nvPr/>
        </p:nvGrpSpPr>
        <p:grpSpPr>
          <a:xfrm>
            <a:off x="921176" y="2169281"/>
            <a:ext cx="3658780" cy="3658947"/>
            <a:chOff x="7084168" y="1968405"/>
            <a:chExt cx="3658780" cy="365894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55C8CD2-495F-D74E-87C3-251193A4252C}"/>
                </a:ext>
              </a:extLst>
            </p:cNvPr>
            <p:cNvSpPr/>
            <p:nvPr/>
          </p:nvSpPr>
          <p:spPr>
            <a:xfrm>
              <a:off x="7084592" y="1968405"/>
              <a:ext cx="3655156" cy="1828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B71F29-3B66-5C4B-91B7-B54325A41DC3}"/>
                </a:ext>
              </a:extLst>
            </p:cNvPr>
            <p:cNvSpPr/>
            <p:nvPr/>
          </p:nvSpPr>
          <p:spPr>
            <a:xfrm>
              <a:off x="7084168" y="3798552"/>
              <a:ext cx="3655156" cy="18288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43081B-E8F1-A845-A41D-2CCCAE78CB01}"/>
                </a:ext>
              </a:extLst>
            </p:cNvPr>
            <p:cNvSpPr/>
            <p:nvPr/>
          </p:nvSpPr>
          <p:spPr>
            <a:xfrm>
              <a:off x="8685548" y="3798552"/>
              <a:ext cx="2057400" cy="1828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– Numerical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/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7EBDA20-A924-D54B-B071-531FBCEC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91" y="2243658"/>
                <a:ext cx="118872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E7E75-74AE-BF4B-96ED-B1EEC447A0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7948409" y="2700858"/>
            <a:ext cx="1320342" cy="472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7BC2DE-29F4-414A-9E5A-4C03C9B40191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9268751" y="2700858"/>
            <a:ext cx="1386153" cy="45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6079F-6507-1144-8023-E53389B140B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002005" y="3631028"/>
            <a:ext cx="946404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06B8F8-E1AD-B446-B43C-E21737F1B1A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7948409" y="3631028"/>
            <a:ext cx="880593" cy="4840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/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0" dirty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lass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DBDAA5-A8D0-4141-8089-EE582BC0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33" y="3152533"/>
                <a:ext cx="1320342" cy="45720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/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9CB58E-6F41-AC4C-AF26-36C00EF6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049" y="3173828"/>
                <a:ext cx="118872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/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2716BA-3A1F-A346-940C-4FA699542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34" y="4115069"/>
                <a:ext cx="132034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/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3111D2-2721-DD47-A94A-F8DE9B725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42" y="4115069"/>
                <a:ext cx="118872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/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91F9CD-617A-A54C-8FD8-82D36057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27" y="5075455"/>
                <a:ext cx="132034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E701C0-0A86-AF42-8783-575E5D51107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882598" y="4572269"/>
            <a:ext cx="946404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9D9E8D-64FB-2F41-91F5-5E889D019E7F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829002" y="4572269"/>
            <a:ext cx="937623" cy="5031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/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F15730-7AFE-8840-99A1-7708E496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54" y="5075455"/>
                <a:ext cx="132034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D42414-F644-D247-8758-C5BE93548D33}"/>
              </a:ext>
            </a:extLst>
          </p:cNvPr>
          <p:cNvCxnSpPr>
            <a:cxnSpLocks/>
          </p:cNvCxnSpPr>
          <p:nvPr/>
        </p:nvCxnSpPr>
        <p:spPr>
          <a:xfrm>
            <a:off x="927064" y="5838184"/>
            <a:ext cx="4552919" cy="2482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556490-36EC-C745-AC0B-EDDD1122FA6F}"/>
              </a:ext>
            </a:extLst>
          </p:cNvPr>
          <p:cNvSpPr txBox="1"/>
          <p:nvPr/>
        </p:nvSpPr>
        <p:spPr>
          <a:xfrm>
            <a:off x="443178" y="147037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8D413-F52B-754B-9F13-BD9D196830B6}"/>
              </a:ext>
            </a:extLst>
          </p:cNvPr>
          <p:cNvSpPr txBox="1"/>
          <p:nvPr/>
        </p:nvSpPr>
        <p:spPr>
          <a:xfrm>
            <a:off x="5111293" y="581876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-25000" dirty="0"/>
              <a:t>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3BD906-AF64-B047-BA0F-C329D65FB4E9}"/>
              </a:ext>
            </a:extLst>
          </p:cNvPr>
          <p:cNvCxnSpPr>
            <a:cxnSpLocks/>
          </p:cNvCxnSpPr>
          <p:nvPr/>
        </p:nvCxnSpPr>
        <p:spPr>
          <a:xfrm flipV="1">
            <a:off x="927064" y="1293325"/>
            <a:ext cx="0" cy="455371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007F24A-6FEC-0249-8AA7-CC425D81A63C}"/>
              </a:ext>
            </a:extLst>
          </p:cNvPr>
          <p:cNvSpPr txBox="1"/>
          <p:nvPr/>
        </p:nvSpPr>
        <p:spPr>
          <a:xfrm>
            <a:off x="4141219" y="1278619"/>
            <a:ext cx="1372748" cy="861774"/>
          </a:xfrm>
          <a:prstGeom prst="rect">
            <a:avLst/>
          </a:prstGeom>
          <a:noFill/>
          <a:ln w="2222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Class 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1527027-3A39-D140-8C89-72B19A73E2A6}"/>
              </a:ext>
            </a:extLst>
          </p:cNvPr>
          <p:cNvSpPr/>
          <p:nvPr/>
        </p:nvSpPr>
        <p:spPr>
          <a:xfrm>
            <a:off x="5108530" y="1392814"/>
            <a:ext cx="164592" cy="1645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707A8C0-DF71-5A49-8204-146B72437A39}"/>
              </a:ext>
            </a:extLst>
          </p:cNvPr>
          <p:cNvSpPr/>
          <p:nvPr/>
        </p:nvSpPr>
        <p:spPr>
          <a:xfrm>
            <a:off x="5117162" y="1842877"/>
            <a:ext cx="164592" cy="164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28E0B8-160A-2C4E-9E4D-7B142E754A8F}"/>
              </a:ext>
            </a:extLst>
          </p:cNvPr>
          <p:cNvSpPr/>
          <p:nvPr/>
        </p:nvSpPr>
        <p:spPr>
          <a:xfrm>
            <a:off x="7974236" y="3895393"/>
            <a:ext cx="1709531" cy="8830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870B58-6F6D-1C4C-ADDC-858029885C38}"/>
              </a:ext>
            </a:extLst>
          </p:cNvPr>
          <p:cNvSpPr/>
          <p:nvPr/>
        </p:nvSpPr>
        <p:spPr>
          <a:xfrm>
            <a:off x="2082034" y="499099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F474566-E89F-3843-995A-133974C4A19D}"/>
              </a:ext>
            </a:extLst>
          </p:cNvPr>
          <p:cNvSpPr/>
          <p:nvPr/>
        </p:nvSpPr>
        <p:spPr>
          <a:xfrm>
            <a:off x="2629775" y="5160055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665A09A-BDAF-D140-8197-EEADF9F9ACAA}"/>
              </a:ext>
            </a:extLst>
          </p:cNvPr>
          <p:cNvSpPr/>
          <p:nvPr/>
        </p:nvSpPr>
        <p:spPr>
          <a:xfrm>
            <a:off x="1167532" y="4623450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64AD554-62CE-A946-909D-76B84D9C7C32}"/>
              </a:ext>
            </a:extLst>
          </p:cNvPr>
          <p:cNvSpPr/>
          <p:nvPr/>
        </p:nvSpPr>
        <p:spPr>
          <a:xfrm>
            <a:off x="1543215" y="4257690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ACFF92-7BC8-904A-ACB1-B70F0B6ED0A8}"/>
              </a:ext>
            </a:extLst>
          </p:cNvPr>
          <p:cNvSpPr/>
          <p:nvPr/>
        </p:nvSpPr>
        <p:spPr>
          <a:xfrm>
            <a:off x="2267871" y="4990996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B244699-8C92-974F-91B0-30ACF4414DE0}"/>
              </a:ext>
            </a:extLst>
          </p:cNvPr>
          <p:cNvSpPr/>
          <p:nvPr/>
        </p:nvSpPr>
        <p:spPr>
          <a:xfrm>
            <a:off x="3008622" y="3527615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83248A4-078D-C449-B922-E41D84B19407}"/>
              </a:ext>
            </a:extLst>
          </p:cNvPr>
          <p:cNvSpPr/>
          <p:nvPr/>
        </p:nvSpPr>
        <p:spPr>
          <a:xfrm>
            <a:off x="1543215" y="241427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6AB58E6-E351-8C41-8E93-4E95CC47B19C}"/>
              </a:ext>
            </a:extLst>
          </p:cNvPr>
          <p:cNvSpPr/>
          <p:nvPr/>
        </p:nvSpPr>
        <p:spPr>
          <a:xfrm>
            <a:off x="2267871" y="241427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E6E5CD4-CAEB-9347-BCD7-6D0AE4B8BD7B}"/>
              </a:ext>
            </a:extLst>
          </p:cNvPr>
          <p:cNvSpPr/>
          <p:nvPr/>
        </p:nvSpPr>
        <p:spPr>
          <a:xfrm>
            <a:off x="1912975" y="2789013"/>
            <a:ext cx="137160" cy="13716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A33791-B0BE-FB42-8670-83143BA9D0B2}"/>
              </a:ext>
            </a:extLst>
          </p:cNvPr>
          <p:cNvSpPr/>
          <p:nvPr/>
        </p:nvSpPr>
        <p:spPr>
          <a:xfrm>
            <a:off x="2522556" y="3998081"/>
            <a:ext cx="2053776" cy="78896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A81275-7740-364A-BCC6-9F5FB5E23036}"/>
              </a:ext>
            </a:extLst>
          </p:cNvPr>
          <p:cNvSpPr/>
          <p:nvPr/>
        </p:nvSpPr>
        <p:spPr>
          <a:xfrm>
            <a:off x="2629775" y="4268323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A96243-95C5-394D-AD98-C9C51B59D03B}"/>
              </a:ext>
            </a:extLst>
          </p:cNvPr>
          <p:cNvSpPr txBox="1"/>
          <p:nvPr/>
        </p:nvSpPr>
        <p:spPr>
          <a:xfrm>
            <a:off x="549913" y="37881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C0BBB-D756-8149-B11D-37E3DF9FECFE}"/>
              </a:ext>
            </a:extLst>
          </p:cNvPr>
          <p:cNvSpPr txBox="1"/>
          <p:nvPr/>
        </p:nvSpPr>
        <p:spPr>
          <a:xfrm>
            <a:off x="2302441" y="5828535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4.5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10A99D-5652-CF4F-965D-801F2C43E63C}"/>
              </a:ext>
            </a:extLst>
          </p:cNvPr>
          <p:cNvSpPr txBox="1"/>
          <p:nvPr/>
        </p:nvSpPr>
        <p:spPr>
          <a:xfrm>
            <a:off x="4641158" y="45754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1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Learn a Decision Tree – ID3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Top down approach: </a:t>
            </a:r>
            <a:r>
              <a:rPr lang="en-US" sz="2800" dirty="0"/>
              <a:t>Grow the tree from root node to leaf nodes. </a:t>
            </a:r>
          </a:p>
          <a:p>
            <a:pPr marL="0" indent="0">
              <a:buNone/>
            </a:pPr>
            <a:r>
              <a:rPr lang="en-US" sz="2800" b="1" dirty="0"/>
              <a:t>ID3* Algorithm:</a:t>
            </a:r>
          </a:p>
          <a:p>
            <a:pPr marL="0" indent="0">
              <a:buNone/>
            </a:pPr>
            <a:r>
              <a:rPr lang="en-US" sz="2800" dirty="0"/>
              <a:t>Repeat these steps below: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Select “the best feature”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2800" dirty="0"/>
              <a:t>or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800" baseline="-25000" dirty="0"/>
              <a:t> </a:t>
            </a:r>
            <a:r>
              <a:rPr lang="en-US" sz="2800" dirty="0"/>
              <a:t>(</a:t>
            </a:r>
            <a:r>
              <a:rPr lang="en-US" sz="2800" b="1" dirty="0"/>
              <a:t>we will see how to select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Separate the training samples according to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Stop if we have samples from a single class or if we used all features and note it as a leaf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Assign the leaf node the majority class of the samples in it</a:t>
            </a:r>
            <a:endParaRPr lang="en-US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220E-051B-6B4F-8804-46F4CC7FFC48}"/>
              </a:ext>
            </a:extLst>
          </p:cNvPr>
          <p:cNvSpPr/>
          <p:nvPr/>
        </p:nvSpPr>
        <p:spPr>
          <a:xfrm>
            <a:off x="882085" y="5644081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222222"/>
                </a:solidFill>
                <a:latin typeface="Roboto"/>
              </a:rPr>
              <a:t>*ID3</a:t>
            </a:r>
            <a:r>
              <a:rPr lang="en-US" sz="1800" dirty="0">
                <a:solidFill>
                  <a:srgbClr val="222222"/>
                </a:solidFill>
                <a:latin typeface="Roboto"/>
              </a:rPr>
              <a:t> (Iterative </a:t>
            </a:r>
            <a:r>
              <a:rPr lang="en-US" sz="1800" dirty="0" err="1">
                <a:solidFill>
                  <a:srgbClr val="222222"/>
                </a:solidFill>
                <a:latin typeface="Roboto"/>
              </a:rPr>
              <a:t>Dichotomiser</a:t>
            </a:r>
            <a:r>
              <a:rPr lang="en-US" sz="1800" dirty="0">
                <a:solidFill>
                  <a:srgbClr val="222222"/>
                </a:solidFill>
                <a:latin typeface="Roboto"/>
              </a:rPr>
              <a:t> 3)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23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7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good split results in overall less uncertainty (impurity). 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AD213-46DD-FE48-AE8D-A6A599C582AA}"/>
              </a:ext>
            </a:extLst>
          </p:cNvPr>
          <p:cNvSpPr/>
          <p:nvPr/>
        </p:nvSpPr>
        <p:spPr>
          <a:xfrm>
            <a:off x="2867872" y="2179508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7F21D-8444-274A-8F5D-083E5F5BDAA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534473" y="2819588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152311-1134-934D-9ED2-CB23BA2337B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542787" y="2819588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1E1F69-24CE-3C47-8558-D47B8345B2A9}"/>
              </a:ext>
            </a:extLst>
          </p:cNvPr>
          <p:cNvSpPr txBox="1"/>
          <p:nvPr/>
        </p:nvSpPr>
        <p:spPr>
          <a:xfrm>
            <a:off x="1324006" y="283360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D99D9-58EB-9140-9411-8407F660BA71}"/>
              </a:ext>
            </a:extLst>
          </p:cNvPr>
          <p:cNvSpPr txBox="1"/>
          <p:nvPr/>
        </p:nvSpPr>
        <p:spPr>
          <a:xfrm>
            <a:off x="4245871" y="2918751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40D1A-D8CB-524F-A0D0-25DBE5D2660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325143" y="2819588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C8533-5200-5040-AA3C-2296EE3ED678}"/>
              </a:ext>
            </a:extLst>
          </p:cNvPr>
          <p:cNvSpPr txBox="1"/>
          <p:nvPr/>
        </p:nvSpPr>
        <p:spPr>
          <a:xfrm>
            <a:off x="2371676" y="3274607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5B97D-A8E1-AC44-A42F-9DC7E887B918}"/>
              </a:ext>
            </a:extLst>
          </p:cNvPr>
          <p:cNvSpPr txBox="1"/>
          <p:nvPr/>
        </p:nvSpPr>
        <p:spPr>
          <a:xfrm>
            <a:off x="2926250" y="4052469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E1DF4-3EA4-6B4C-A5D0-63CE67F6DA5A}"/>
              </a:ext>
            </a:extLst>
          </p:cNvPr>
          <p:cNvSpPr txBox="1"/>
          <p:nvPr/>
        </p:nvSpPr>
        <p:spPr>
          <a:xfrm>
            <a:off x="4524423" y="3783068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08426-A4B0-5843-9AA4-26F35B60CD2A}"/>
              </a:ext>
            </a:extLst>
          </p:cNvPr>
          <p:cNvSpPr txBox="1"/>
          <p:nvPr/>
        </p:nvSpPr>
        <p:spPr>
          <a:xfrm>
            <a:off x="1076239" y="3503360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0CADD-B2D1-4A49-A8EE-7044F4A194FD}"/>
              </a:ext>
            </a:extLst>
          </p:cNvPr>
          <p:cNvSpPr txBox="1"/>
          <p:nvPr/>
        </p:nvSpPr>
        <p:spPr>
          <a:xfrm>
            <a:off x="2639126" y="4432272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F2F66-11F4-A043-BA8C-E551DFFDF48C}"/>
              </a:ext>
            </a:extLst>
          </p:cNvPr>
          <p:cNvSpPr txBox="1"/>
          <p:nvPr/>
        </p:nvSpPr>
        <p:spPr>
          <a:xfrm>
            <a:off x="4329971" y="416444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4BCC4-67AC-3147-BDA1-68BDCFD0386F}"/>
              </a:ext>
            </a:extLst>
          </p:cNvPr>
          <p:cNvSpPr txBox="1"/>
          <p:nvPr/>
        </p:nvSpPr>
        <p:spPr>
          <a:xfrm>
            <a:off x="812433" y="3896703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993BA575-2D6F-8543-8757-5C9DE88D4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606191"/>
              </p:ext>
            </p:extLst>
          </p:nvPr>
        </p:nvGraphicFramePr>
        <p:xfrm>
          <a:off x="6243792" y="1824219"/>
          <a:ext cx="4596596" cy="432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81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1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Let’s look at the graph on the right.</a:t>
                </a:r>
              </a:p>
              <a:p>
                <a:pPr marL="0" indent="0">
                  <a:buNone/>
                </a:pPr>
                <a:r>
                  <a:rPr lang="en-US" sz="2800" dirty="0"/>
                  <a:t>Assume “+” and “–” classes.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</p:spTree>
    <p:extLst>
      <p:ext uri="{BB962C8B-B14F-4D97-AF65-F5344CB8AC3E}">
        <p14:creationId xmlns:p14="http://schemas.microsoft.com/office/powerpoint/2010/main" val="176872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80CAC6-258D-104B-B612-F14457E6BDE2}"/>
              </a:ext>
            </a:extLst>
          </p:cNvPr>
          <p:cNvSpPr/>
          <p:nvPr/>
        </p:nvSpPr>
        <p:spPr>
          <a:xfrm>
            <a:off x="523180" y="4172142"/>
            <a:ext cx="6114846" cy="8178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have only + samples or only – samples: </a:t>
            </a:r>
          </a:p>
          <a:p>
            <a:pPr algn="ctr"/>
            <a:r>
              <a:rPr lang="en-US" sz="2400" dirty="0"/>
              <a:t>Low Gini Impurity (low uncertainty</a:t>
            </a:r>
            <a:r>
              <a:rPr lang="en-US" sz="2000" dirty="0"/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6D5A3-880B-9844-9F99-5E176FDA5D49}"/>
              </a:ext>
            </a:extLst>
          </p:cNvPr>
          <p:cNvCxnSpPr>
            <a:cxnSpLocks/>
          </p:cNvCxnSpPr>
          <p:nvPr/>
        </p:nvCxnSpPr>
        <p:spPr>
          <a:xfrm flipV="1">
            <a:off x="6760744" y="4257632"/>
            <a:ext cx="4638329" cy="332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8CC8D2-35E0-7047-842B-EED1EA535EE3}"/>
              </a:ext>
            </a:extLst>
          </p:cNvPr>
          <p:cNvCxnSpPr>
            <a:cxnSpLocks/>
          </p:cNvCxnSpPr>
          <p:nvPr/>
        </p:nvCxnSpPr>
        <p:spPr>
          <a:xfrm flipV="1">
            <a:off x="6760744" y="4257634"/>
            <a:ext cx="884862" cy="290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3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AutoGluon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8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How to Measure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will use </a:t>
                </a:r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6251028" cy="4599628"/>
              </a:xfrm>
              <a:blipFill>
                <a:blip r:embed="rId2"/>
                <a:stretch>
                  <a:fillRect l="-2028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3855A5-7332-1547-BE5E-1B501EC7AA54}"/>
              </a:ext>
            </a:extLst>
          </p:cNvPr>
          <p:cNvSpPr/>
          <p:nvPr/>
        </p:nvSpPr>
        <p:spPr>
          <a:xfrm>
            <a:off x="9338422" y="5069632"/>
            <a:ext cx="408079" cy="408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AEE2-77C2-244D-B148-D5723149930B}"/>
              </a:ext>
            </a:extLst>
          </p:cNvPr>
          <p:cNvSpPr txBox="1"/>
          <p:nvPr/>
        </p:nvSpPr>
        <p:spPr>
          <a:xfrm>
            <a:off x="9332641" y="49629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9DA17-1D7B-BC49-8B4C-BF62B73FB02E}"/>
              </a:ext>
            </a:extLst>
          </p:cNvPr>
          <p:cNvSpPr txBox="1"/>
          <p:nvPr/>
        </p:nvSpPr>
        <p:spPr>
          <a:xfrm>
            <a:off x="9485041" y="511532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D0AB-FC89-C54A-8C40-5289DD4FA9F3}"/>
              </a:ext>
            </a:extLst>
          </p:cNvPr>
          <p:cNvSpPr txBox="1"/>
          <p:nvPr/>
        </p:nvSpPr>
        <p:spPr>
          <a:xfrm>
            <a:off x="9558057" y="49643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5DE5D-2A90-6147-B6CC-1C735E4BD266}"/>
              </a:ext>
            </a:extLst>
          </p:cNvPr>
          <p:cNvSpPr txBox="1"/>
          <p:nvPr/>
        </p:nvSpPr>
        <p:spPr>
          <a:xfrm>
            <a:off x="9341605" y="516102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15056-AB0E-6442-BAB4-928655F84004}"/>
              </a:ext>
            </a:extLst>
          </p:cNvPr>
          <p:cNvSpPr txBox="1"/>
          <p:nvPr/>
        </p:nvSpPr>
        <p:spPr>
          <a:xfrm>
            <a:off x="9286339" y="507825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817E-F1C4-D241-B1A9-D49B43B6AB6E}"/>
              </a:ext>
            </a:extLst>
          </p:cNvPr>
          <p:cNvSpPr txBox="1"/>
          <p:nvPr/>
        </p:nvSpPr>
        <p:spPr>
          <a:xfrm>
            <a:off x="9414720" y="495376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85D8B-E7F7-7F43-8048-0286F4383775}"/>
              </a:ext>
            </a:extLst>
          </p:cNvPr>
          <p:cNvSpPr txBox="1"/>
          <p:nvPr/>
        </p:nvSpPr>
        <p:spPr>
          <a:xfrm>
            <a:off x="946680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F103-30B2-6A48-B9EE-AE7639E8A216}"/>
              </a:ext>
            </a:extLst>
          </p:cNvPr>
          <p:cNvSpPr txBox="1"/>
          <p:nvPr/>
        </p:nvSpPr>
        <p:spPr>
          <a:xfrm>
            <a:off x="9557994" y="506963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34F2C-A844-0F47-8CED-FBA7DE17B54A}"/>
              </a:ext>
            </a:extLst>
          </p:cNvPr>
          <p:cNvSpPr/>
          <p:nvPr/>
        </p:nvSpPr>
        <p:spPr>
          <a:xfrm>
            <a:off x="7403194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1E53-EB31-6640-B964-A8E226561AC1}"/>
              </a:ext>
            </a:extLst>
          </p:cNvPr>
          <p:cNvSpPr txBox="1"/>
          <p:nvPr/>
        </p:nvSpPr>
        <p:spPr>
          <a:xfrm>
            <a:off x="7403194" y="498997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FB7B-18DF-744C-81FF-30371106442C}"/>
              </a:ext>
            </a:extLst>
          </p:cNvPr>
          <p:cNvSpPr txBox="1"/>
          <p:nvPr/>
        </p:nvSpPr>
        <p:spPr>
          <a:xfrm>
            <a:off x="7561587" y="5077986"/>
            <a:ext cx="1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3DE37-3E7A-834E-B92D-5C1B29EA8706}"/>
              </a:ext>
            </a:extLst>
          </p:cNvPr>
          <p:cNvSpPr txBox="1"/>
          <p:nvPr/>
        </p:nvSpPr>
        <p:spPr>
          <a:xfrm>
            <a:off x="7627677" y="496462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8C7EA-DEE3-DE48-92C4-7A96E189A9F4}"/>
              </a:ext>
            </a:extLst>
          </p:cNvPr>
          <p:cNvSpPr txBox="1"/>
          <p:nvPr/>
        </p:nvSpPr>
        <p:spPr>
          <a:xfrm>
            <a:off x="7417006" y="5094984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917AE-EFA5-8343-8491-2CB9825A9A65}"/>
              </a:ext>
            </a:extLst>
          </p:cNvPr>
          <p:cNvSpPr txBox="1"/>
          <p:nvPr/>
        </p:nvSpPr>
        <p:spPr>
          <a:xfrm>
            <a:off x="7514322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18081-681B-FA4A-AF39-E2760A220B4C}"/>
              </a:ext>
            </a:extLst>
          </p:cNvPr>
          <p:cNvSpPr txBox="1"/>
          <p:nvPr/>
        </p:nvSpPr>
        <p:spPr>
          <a:xfrm>
            <a:off x="7645606" y="506127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1BC54-3C71-DB46-AB09-B78CCD195DC8}"/>
              </a:ext>
            </a:extLst>
          </p:cNvPr>
          <p:cNvSpPr txBox="1"/>
          <p:nvPr/>
        </p:nvSpPr>
        <p:spPr>
          <a:xfrm>
            <a:off x="7393773" y="5222382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3FEF7-6AC6-3A45-9442-80DBEDCF194A}"/>
              </a:ext>
            </a:extLst>
          </p:cNvPr>
          <p:cNvSpPr txBox="1"/>
          <p:nvPr/>
        </p:nvSpPr>
        <p:spPr>
          <a:xfrm>
            <a:off x="7663535" y="522894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80329-420E-3A4B-BEF1-2F25E3C6D140}"/>
              </a:ext>
            </a:extLst>
          </p:cNvPr>
          <p:cNvSpPr/>
          <p:nvPr/>
        </p:nvSpPr>
        <p:spPr>
          <a:xfrm>
            <a:off x="11273650" y="5069632"/>
            <a:ext cx="408079" cy="408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21E34-E02F-7340-80AF-CDBC24E7DE01}"/>
              </a:ext>
            </a:extLst>
          </p:cNvPr>
          <p:cNvSpPr txBox="1"/>
          <p:nvPr/>
        </p:nvSpPr>
        <p:spPr>
          <a:xfrm>
            <a:off x="11222864" y="4981621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65919-1272-E943-A408-B03E2AA001D4}"/>
              </a:ext>
            </a:extLst>
          </p:cNvPr>
          <p:cNvSpPr txBox="1"/>
          <p:nvPr/>
        </p:nvSpPr>
        <p:spPr>
          <a:xfrm>
            <a:off x="11264602" y="5117270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7954C-DAB3-8C47-A13F-2A4E79440C47}"/>
              </a:ext>
            </a:extLst>
          </p:cNvPr>
          <p:cNvSpPr txBox="1"/>
          <p:nvPr/>
        </p:nvSpPr>
        <p:spPr>
          <a:xfrm>
            <a:off x="11331926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FE2E7D-A5D8-A341-B9B6-4CAAE160FCF7}"/>
              </a:ext>
            </a:extLst>
          </p:cNvPr>
          <p:cNvSpPr txBox="1"/>
          <p:nvPr/>
        </p:nvSpPr>
        <p:spPr>
          <a:xfrm>
            <a:off x="11467224" y="4952909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AE53-2838-0F4E-9244-269A91B8E612}"/>
              </a:ext>
            </a:extLst>
          </p:cNvPr>
          <p:cNvSpPr txBox="1"/>
          <p:nvPr/>
        </p:nvSpPr>
        <p:spPr>
          <a:xfrm>
            <a:off x="11360604" y="5077986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4E07D-2869-2340-83C6-680534292CC7}"/>
              </a:ext>
            </a:extLst>
          </p:cNvPr>
          <p:cNvSpPr txBox="1"/>
          <p:nvPr/>
        </p:nvSpPr>
        <p:spPr>
          <a:xfrm>
            <a:off x="11511716" y="5198498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26BEA-8A9C-C048-BDF3-24E8185943CB}"/>
              </a:ext>
            </a:extLst>
          </p:cNvPr>
          <p:cNvSpPr txBox="1"/>
          <p:nvPr/>
        </p:nvSpPr>
        <p:spPr>
          <a:xfrm>
            <a:off x="11288475" y="5238313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66BC1-B39B-4447-A344-2149D5AE6D23}"/>
              </a:ext>
            </a:extLst>
          </p:cNvPr>
          <p:cNvSpPr txBox="1"/>
          <p:nvPr/>
        </p:nvSpPr>
        <p:spPr>
          <a:xfrm>
            <a:off x="11457437" y="5089005"/>
            <a:ext cx="1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90265E-B6E2-CC48-8B7C-195849DF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0" y="1730407"/>
            <a:ext cx="4800600" cy="31496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D5F2BE-AED2-E443-B902-B0791B0BD7EC}"/>
              </a:ext>
            </a:extLst>
          </p:cNvPr>
          <p:cNvCxnSpPr>
            <a:cxnSpLocks/>
          </p:cNvCxnSpPr>
          <p:nvPr/>
        </p:nvCxnSpPr>
        <p:spPr>
          <a:xfrm>
            <a:off x="9562593" y="1730406"/>
            <a:ext cx="0" cy="316257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775ACE-A9D2-1C4E-AF46-40218CE93065}"/>
              </a:ext>
            </a:extLst>
          </p:cNvPr>
          <p:cNvSpPr txBox="1"/>
          <p:nvPr/>
        </p:nvSpPr>
        <p:spPr>
          <a:xfrm>
            <a:off x="8259170" y="1277310"/>
            <a:ext cx="268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Gini Impurity curve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6D5A3-880B-9844-9F99-5E176FDA5D49}"/>
              </a:ext>
            </a:extLst>
          </p:cNvPr>
          <p:cNvCxnSpPr>
            <a:cxnSpLocks/>
          </p:cNvCxnSpPr>
          <p:nvPr/>
        </p:nvCxnSpPr>
        <p:spPr>
          <a:xfrm flipV="1">
            <a:off x="6798365" y="2094272"/>
            <a:ext cx="2668438" cy="2497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237FF5D-1A29-1949-9190-AD88601486A6}"/>
              </a:ext>
            </a:extLst>
          </p:cNvPr>
          <p:cNvSpPr/>
          <p:nvPr/>
        </p:nvSpPr>
        <p:spPr>
          <a:xfrm>
            <a:off x="523180" y="4172142"/>
            <a:ext cx="6114846" cy="8178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have mix of + and - samples: </a:t>
            </a:r>
          </a:p>
          <a:p>
            <a:pPr algn="ctr"/>
            <a:r>
              <a:rPr lang="en-US" sz="2400" dirty="0"/>
              <a:t>High Gini Impurity (high uncertainty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18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Calculating Gini Impurity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/>
              <p:nvPr/>
            </p:nvSpPr>
            <p:spPr>
              <a:xfrm>
                <a:off x="5797943" y="1829367"/>
                <a:ext cx="5278096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6"/>
                    </a:solidFill>
                  </a:rPr>
                  <a:t>Gini impurity</a:t>
                </a:r>
                <a:r>
                  <a:rPr lang="en-US" sz="2800" dirty="0"/>
                  <a:t>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A6040F-356C-2942-A1C0-0FF3F3A2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943" y="1829367"/>
                <a:ext cx="5278096" cy="922176"/>
              </a:xfrm>
              <a:prstGeom prst="rect">
                <a:avLst/>
              </a:prstGeom>
              <a:blipFill>
                <a:blip r:embed="rId2"/>
                <a:stretch>
                  <a:fillRect l="-2404" t="-16438" b="-95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0CCDD-01EE-6F4D-97FA-A3229E676B38}"/>
                  </a:ext>
                </a:extLst>
              </p:cNvPr>
              <p:cNvSpPr txBox="1"/>
              <p:nvPr/>
            </p:nvSpPr>
            <p:spPr>
              <a:xfrm>
                <a:off x="6569255" y="3612174"/>
                <a:ext cx="4993602" cy="524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𝑤𝑒𝑎𝑡h𝑒𝑟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𝑜𝑣𝑒𝑟𝑐𝑎𝑠𝑡</m:t>
                          </m:r>
                        </m:sub>
                      </m:sSub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0CCDD-01EE-6F4D-97FA-A3229E676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55" y="3612174"/>
                <a:ext cx="4993602" cy="524182"/>
              </a:xfrm>
              <a:prstGeom prst="rect">
                <a:avLst/>
              </a:prstGeom>
              <a:blipFill>
                <a:blip r:embed="rId3"/>
                <a:stretch>
                  <a:fillRect l="-1269" r="-76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321384-1CF7-7A47-8C64-25946A8E926F}"/>
              </a:ext>
            </a:extLst>
          </p:cNvPr>
          <p:cNvSpPr txBox="1"/>
          <p:nvPr/>
        </p:nvSpPr>
        <p:spPr>
          <a:xfrm>
            <a:off x="7847509" y="4403652"/>
            <a:ext cx="424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(Weighted sum of impurities)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84131-AC9A-F547-A20B-214231186B56}"/>
                  </a:ext>
                </a:extLst>
              </p:cNvPr>
              <p:cNvSpPr txBox="1"/>
              <p:nvPr/>
            </p:nvSpPr>
            <p:spPr>
              <a:xfrm>
                <a:off x="6569255" y="4999468"/>
                <a:ext cx="17132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𝑤𝑒𝑎𝑡h𝑒𝑟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84131-AC9A-F547-A20B-214231186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55" y="4999468"/>
                <a:ext cx="1713285" cy="276999"/>
              </a:xfrm>
              <a:prstGeom prst="rect">
                <a:avLst/>
              </a:prstGeom>
              <a:blipFill>
                <a:blip r:embed="rId4"/>
                <a:stretch>
                  <a:fillRect l="-367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0DBC525-89C4-414E-9AB9-7EFCA58330A3}"/>
              </a:ext>
            </a:extLst>
          </p:cNvPr>
          <p:cNvSpPr/>
          <p:nvPr/>
        </p:nvSpPr>
        <p:spPr>
          <a:xfrm>
            <a:off x="2867872" y="2179508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BA6FD0-5A79-004D-A98C-3FA7913FC587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534473" y="2819588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3DFFEE-470A-4044-9492-FE29EE9C35E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542787" y="2819588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0FE9E9-80EA-1649-8DE3-E57FC354A299}"/>
              </a:ext>
            </a:extLst>
          </p:cNvPr>
          <p:cNvSpPr txBox="1"/>
          <p:nvPr/>
        </p:nvSpPr>
        <p:spPr>
          <a:xfrm>
            <a:off x="1324006" y="283360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2B63E-CAD0-5F47-85DA-DB55852D216C}"/>
              </a:ext>
            </a:extLst>
          </p:cNvPr>
          <p:cNvSpPr txBox="1"/>
          <p:nvPr/>
        </p:nvSpPr>
        <p:spPr>
          <a:xfrm>
            <a:off x="4245871" y="2918751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65B543-C584-904E-B085-163564E0CE77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325143" y="2819588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27EFAE-EA17-404C-93AF-9565717F5AA0}"/>
              </a:ext>
            </a:extLst>
          </p:cNvPr>
          <p:cNvSpPr txBox="1"/>
          <p:nvPr/>
        </p:nvSpPr>
        <p:spPr>
          <a:xfrm>
            <a:off x="2371676" y="3274607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3E35D6-F21D-4948-806D-8BD71EF79312}"/>
              </a:ext>
            </a:extLst>
          </p:cNvPr>
          <p:cNvSpPr txBox="1"/>
          <p:nvPr/>
        </p:nvSpPr>
        <p:spPr>
          <a:xfrm>
            <a:off x="2926250" y="4052469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[4+, 0-]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4CAB7-145E-8347-A00A-475DD405910D}"/>
              </a:ext>
            </a:extLst>
          </p:cNvPr>
          <p:cNvSpPr txBox="1"/>
          <p:nvPr/>
        </p:nvSpPr>
        <p:spPr>
          <a:xfrm>
            <a:off x="4524423" y="3783068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2-]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E834B-E29B-2549-84A3-C6E1ECCDC70E}"/>
              </a:ext>
            </a:extLst>
          </p:cNvPr>
          <p:cNvSpPr txBox="1"/>
          <p:nvPr/>
        </p:nvSpPr>
        <p:spPr>
          <a:xfrm>
            <a:off x="1076239" y="3503360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[2+, 3-]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3DB5E-A50C-D74B-A28A-362B46104E13}"/>
              </a:ext>
            </a:extLst>
          </p:cNvPr>
          <p:cNvSpPr txBox="1"/>
          <p:nvPr/>
        </p:nvSpPr>
        <p:spPr>
          <a:xfrm>
            <a:off x="2639126" y="4432272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Absolutely sure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7AEA4-3FF8-8944-9685-7662D2AA01E2}"/>
              </a:ext>
            </a:extLst>
          </p:cNvPr>
          <p:cNvSpPr txBox="1"/>
          <p:nvPr/>
        </p:nvSpPr>
        <p:spPr>
          <a:xfrm>
            <a:off x="4329971" y="416444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3D2A35-7868-2B47-82EC-7E6876320E38}"/>
              </a:ext>
            </a:extLst>
          </p:cNvPr>
          <p:cNvSpPr txBox="1"/>
          <p:nvPr/>
        </p:nvSpPr>
        <p:spPr>
          <a:xfrm>
            <a:off x="812433" y="3896703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Not too 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90224-188F-194A-9FD8-41504B3F54BE}"/>
                  </a:ext>
                </a:extLst>
              </p:cNvPr>
              <p:cNvSpPr txBox="1"/>
              <p:nvPr/>
            </p:nvSpPr>
            <p:spPr>
              <a:xfrm>
                <a:off x="2829602" y="5146494"/>
                <a:ext cx="14966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𝑜𝑣𝑒𝑟𝑐𝑎𝑠𝑡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0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90224-188F-194A-9FD8-41504B3F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602" y="5146494"/>
                <a:ext cx="1496696" cy="276999"/>
              </a:xfrm>
              <a:prstGeom prst="rect">
                <a:avLst/>
              </a:prstGeom>
              <a:blipFill>
                <a:blip r:embed="rId5"/>
                <a:stretch>
                  <a:fillRect l="-5042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AFCE3C-83C5-4344-953D-55468ADE135B}"/>
                  </a:ext>
                </a:extLst>
              </p:cNvPr>
              <p:cNvSpPr txBox="1"/>
              <p:nvPr/>
            </p:nvSpPr>
            <p:spPr>
              <a:xfrm>
                <a:off x="986444" y="4603707"/>
                <a:ext cx="13852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0.48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AFCE3C-83C5-4344-953D-55468ADE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44" y="4603707"/>
                <a:ext cx="1385232" cy="298928"/>
              </a:xfrm>
              <a:prstGeom prst="rect">
                <a:avLst/>
              </a:prstGeom>
              <a:blipFill>
                <a:blip r:embed="rId6"/>
                <a:stretch>
                  <a:fillRect l="-5455" t="-20000" r="-636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B875CD-DED2-D94B-A889-7462564C5761}"/>
                  </a:ext>
                </a:extLst>
              </p:cNvPr>
              <p:cNvSpPr txBox="1"/>
              <p:nvPr/>
            </p:nvSpPr>
            <p:spPr>
              <a:xfrm>
                <a:off x="4464419" y="4853448"/>
                <a:ext cx="1442604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B875CD-DED2-D94B-A889-7462564C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19" y="4853448"/>
                <a:ext cx="1442604" cy="298928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62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368268" cy="987472"/>
          </a:xfrm>
        </p:spPr>
        <p:txBody>
          <a:bodyPr/>
          <a:lstStyle/>
          <a:p>
            <a:r>
              <a:rPr lang="en-US" dirty="0"/>
              <a:t>Information Gain &amp;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Information gain: </a:t>
            </a:r>
            <a:r>
              <a:rPr lang="en-US" sz="2800" dirty="0"/>
              <a:t>Expected reduction in uncertainty due to selected feature.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04F90-4979-234C-BD74-0FE33FF69D7E}"/>
              </a:ext>
            </a:extLst>
          </p:cNvPr>
          <p:cNvSpPr/>
          <p:nvPr/>
        </p:nvSpPr>
        <p:spPr>
          <a:xfrm>
            <a:off x="807076" y="2380824"/>
            <a:ext cx="447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Gain = </a:t>
            </a:r>
            <a:r>
              <a:rPr lang="en-US" sz="1800" dirty="0" err="1"/>
              <a:t>i</a:t>
            </a:r>
            <a:r>
              <a:rPr lang="en-US" sz="1800" dirty="0"/>
              <a:t>(p</a:t>
            </a:r>
            <a:r>
              <a:rPr lang="en-US" sz="1800" baseline="-25000" dirty="0"/>
              <a:t>1</a:t>
            </a:r>
            <a:r>
              <a:rPr lang="en-US" sz="1800" dirty="0"/>
              <a:t>, p</a:t>
            </a:r>
            <a:r>
              <a:rPr lang="en-US" sz="1800" baseline="-25000" dirty="0"/>
              <a:t>2</a:t>
            </a:r>
            <a:r>
              <a:rPr lang="en-US" sz="1800" dirty="0"/>
              <a:t>, .., p</a:t>
            </a:r>
            <a:r>
              <a:rPr lang="en-US" sz="1800" baseline="-25000" dirty="0"/>
              <a:t>k</a:t>
            </a:r>
            <a:r>
              <a:rPr lang="en-US" sz="1800" dirty="0"/>
              <a:t>)</a:t>
            </a:r>
            <a:r>
              <a:rPr lang="en-US" sz="1800" baseline="-25000" dirty="0"/>
              <a:t>before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(p</a:t>
            </a:r>
            <a:r>
              <a:rPr lang="en-US" sz="1800" baseline="-25000" dirty="0"/>
              <a:t>1</a:t>
            </a:r>
            <a:r>
              <a:rPr lang="en-US" sz="1800" dirty="0"/>
              <a:t>, p</a:t>
            </a:r>
            <a:r>
              <a:rPr lang="en-US" sz="1800" baseline="-25000" dirty="0"/>
              <a:t>2</a:t>
            </a:r>
            <a:r>
              <a:rPr lang="en-US" sz="1800" dirty="0"/>
              <a:t>, .., p</a:t>
            </a:r>
            <a:r>
              <a:rPr lang="en-US" sz="1800" baseline="-25000" dirty="0"/>
              <a:t>k</a:t>
            </a:r>
            <a:r>
              <a:rPr lang="en-US" sz="1800" dirty="0"/>
              <a:t>)</a:t>
            </a:r>
            <a:r>
              <a:rPr lang="en-US" sz="1800" baseline="-25000" dirty="0"/>
              <a:t>after</a:t>
            </a:r>
            <a:r>
              <a:rPr lang="en-US" sz="18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D985C87-15FA-EB45-8A2B-7A540C19DD6D}"/>
              </a:ext>
            </a:extLst>
          </p:cNvPr>
          <p:cNvSpPr/>
          <p:nvPr/>
        </p:nvSpPr>
        <p:spPr>
          <a:xfrm rot="5400000">
            <a:off x="2241477" y="2097573"/>
            <a:ext cx="237841" cy="16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9ADFA-B78B-A44C-8B6A-499E8EAD2A64}"/>
              </a:ext>
            </a:extLst>
          </p:cNvPr>
          <p:cNvSpPr/>
          <p:nvPr/>
        </p:nvSpPr>
        <p:spPr>
          <a:xfrm rot="5400000">
            <a:off x="4190907" y="2103996"/>
            <a:ext cx="250685" cy="1652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EF916-51D2-944D-85E5-06ABD6075958}"/>
              </a:ext>
            </a:extLst>
          </p:cNvPr>
          <p:cNvSpPr txBox="1"/>
          <p:nvPr/>
        </p:nvSpPr>
        <p:spPr>
          <a:xfrm>
            <a:off x="1421254" y="3110237"/>
            <a:ext cx="182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Impurity 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31399-0615-F64E-B4C1-4FF3F2A7D1E1}"/>
              </a:ext>
            </a:extLst>
          </p:cNvPr>
          <p:cNvSpPr txBox="1"/>
          <p:nvPr/>
        </p:nvSpPr>
        <p:spPr>
          <a:xfrm>
            <a:off x="3489974" y="3097158"/>
            <a:ext cx="182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Impurity 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73FF4-CFAC-D74F-A94A-F5853E723DDF}"/>
              </a:ext>
            </a:extLst>
          </p:cNvPr>
          <p:cNvSpPr>
            <a:spLocks noChangeAspect="1"/>
          </p:cNvSpPr>
          <p:nvPr/>
        </p:nvSpPr>
        <p:spPr>
          <a:xfrm>
            <a:off x="1365480" y="4182825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291B0-E3C1-3A4F-B98C-0987B4A92E98}"/>
              </a:ext>
            </a:extLst>
          </p:cNvPr>
          <p:cNvSpPr/>
          <p:nvPr/>
        </p:nvSpPr>
        <p:spPr>
          <a:xfrm>
            <a:off x="4611272" y="4182825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32149F-81FD-4A46-85B0-FB692285A95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174687" y="4731465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5D0371-9A9A-B644-BB4A-D8D5D04C7BE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943978" y="4731465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B91FDC-0FC4-A048-ACF5-FD5389575F3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536127" y="4731465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F3DAC-2A86-FB4A-B9CE-5F747B2DBBE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86187" y="4731465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501EAA-2FB9-9344-88A5-A8B3830D30A6}"/>
              </a:ext>
            </a:extLst>
          </p:cNvPr>
          <p:cNvSpPr txBox="1"/>
          <p:nvPr/>
        </p:nvSpPr>
        <p:spPr>
          <a:xfrm>
            <a:off x="907460" y="511181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C2128-9FB3-3442-8DC9-0E6650C012CE}"/>
              </a:ext>
            </a:extLst>
          </p:cNvPr>
          <p:cNvSpPr txBox="1"/>
          <p:nvPr/>
        </p:nvSpPr>
        <p:spPr>
          <a:xfrm>
            <a:off x="2401847" y="511181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B248-AE77-BE42-AEE2-1672E7CE0107}"/>
              </a:ext>
            </a:extLst>
          </p:cNvPr>
          <p:cNvSpPr txBox="1"/>
          <p:nvPr/>
        </p:nvSpPr>
        <p:spPr>
          <a:xfrm>
            <a:off x="3788588" y="511181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ACEA9-A31A-E44E-B7F8-55AE4520BA3D}"/>
              </a:ext>
            </a:extLst>
          </p:cNvPr>
          <p:cNvSpPr txBox="1"/>
          <p:nvPr/>
        </p:nvSpPr>
        <p:spPr>
          <a:xfrm>
            <a:off x="5603993" y="5111819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9505C-30D0-6042-B81B-14D92633B6A6}"/>
              </a:ext>
            </a:extLst>
          </p:cNvPr>
          <p:cNvSpPr txBox="1"/>
          <p:nvPr/>
        </p:nvSpPr>
        <p:spPr>
          <a:xfrm>
            <a:off x="1421254" y="3746025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S:[9+, 5-]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33965-CA09-7C49-96D8-549504B9FEE9}"/>
              </a:ext>
            </a:extLst>
          </p:cNvPr>
          <p:cNvSpPr txBox="1"/>
          <p:nvPr/>
        </p:nvSpPr>
        <p:spPr>
          <a:xfrm>
            <a:off x="4763462" y="3740963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S:[9+, 5-]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DFC33-0B18-8546-BC66-355A6F51C52C}"/>
              </a:ext>
            </a:extLst>
          </p:cNvPr>
          <p:cNvSpPr txBox="1"/>
          <p:nvPr/>
        </p:nvSpPr>
        <p:spPr>
          <a:xfrm>
            <a:off x="7007337" y="4110295"/>
            <a:ext cx="505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Demand or Address, which one should we select as feature to split?</a:t>
            </a:r>
          </a:p>
        </p:txBody>
      </p:sp>
    </p:spTree>
    <p:extLst>
      <p:ext uri="{BB962C8B-B14F-4D97-AF65-F5344CB8AC3E}">
        <p14:creationId xmlns:p14="http://schemas.microsoft.com/office/powerpoint/2010/main" val="252654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Information Gain &amp; Feature Select</a:t>
            </a:r>
          </a:p>
        </p:txBody>
      </p:sp>
      <p:graphicFrame>
        <p:nvGraphicFramePr>
          <p:cNvPr id="23" name="Content Placeholder 1">
            <a:extLst>
              <a:ext uri="{FF2B5EF4-FFF2-40B4-BE49-F238E27FC236}">
                <a16:creationId xmlns:a16="http://schemas.microsoft.com/office/drawing/2014/main" id="{A8170266-1500-7546-ACAF-635552C9A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342808"/>
              </p:ext>
            </p:extLst>
          </p:nvPr>
        </p:nvGraphicFramePr>
        <p:xfrm>
          <a:off x="6841397" y="1499179"/>
          <a:ext cx="5149111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05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200720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20071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515367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LateDelivery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91892C9-26EA-724F-BEE2-F0636C1C1D38}"/>
              </a:ext>
            </a:extLst>
          </p:cNvPr>
          <p:cNvSpPr txBox="1"/>
          <p:nvPr/>
        </p:nvSpPr>
        <p:spPr>
          <a:xfrm>
            <a:off x="772146" y="40782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4-]</a:t>
            </a:r>
          </a:p>
          <a:p>
            <a:r>
              <a:rPr lang="en-US" sz="1600" dirty="0"/>
              <a:t>I=0.49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BE41A-405D-3E42-BB48-9AA241C41BAA}"/>
              </a:ext>
            </a:extLst>
          </p:cNvPr>
          <p:cNvSpPr txBox="1"/>
          <p:nvPr/>
        </p:nvSpPr>
        <p:spPr>
          <a:xfrm>
            <a:off x="2307936" y="407825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[1+, 6-]</a:t>
            </a:r>
          </a:p>
          <a:p>
            <a:r>
              <a:rPr lang="en-US" sz="1600" dirty="0"/>
              <a:t>I=0.245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112F72-EE6D-ED4C-BDD1-414FEF00ED10}"/>
              </a:ext>
            </a:extLst>
          </p:cNvPr>
          <p:cNvSpPr txBox="1"/>
          <p:nvPr/>
        </p:nvSpPr>
        <p:spPr>
          <a:xfrm>
            <a:off x="3659439" y="40782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[6+, 2-]</a:t>
            </a:r>
          </a:p>
          <a:p>
            <a:r>
              <a:rPr lang="en-US" sz="1600" dirty="0"/>
              <a:t>I=0.38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B9D651-54A3-AE4C-BEB0-AA508081F2C0}"/>
              </a:ext>
            </a:extLst>
          </p:cNvPr>
          <p:cNvSpPr txBox="1"/>
          <p:nvPr/>
        </p:nvSpPr>
        <p:spPr>
          <a:xfrm>
            <a:off x="5043770" y="408223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3-]</a:t>
            </a:r>
          </a:p>
          <a:p>
            <a:r>
              <a:rPr lang="en-US" sz="1600" dirty="0"/>
              <a:t>I=0.5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85EB96-56C5-9540-BD28-8DDFF1408B7B}"/>
              </a:ext>
            </a:extLst>
          </p:cNvPr>
          <p:cNvSpPr txBox="1"/>
          <p:nvPr/>
        </p:nvSpPr>
        <p:spPr>
          <a:xfrm>
            <a:off x="3511794" y="4869137"/>
            <a:ext cx="333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/>
              <a:t>i</a:t>
            </a:r>
            <a:r>
              <a:rPr lang="en-US" sz="1800" i="1" baseline="-25000" dirty="0" err="1"/>
              <a:t>address</a:t>
            </a:r>
            <a:r>
              <a:rPr lang="en-US" sz="1800" baseline="-25000" dirty="0"/>
              <a:t> </a:t>
            </a:r>
            <a:r>
              <a:rPr lang="en-US" sz="1800" dirty="0"/>
              <a:t>= 0.57*0.38+0.43*0.5</a:t>
            </a:r>
          </a:p>
          <a:p>
            <a:r>
              <a:rPr lang="en-US" sz="1800" dirty="0"/>
              <a:t>        =  0.43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162B66-B55B-2C47-A2AB-C735FA9B4B57}"/>
              </a:ext>
            </a:extLst>
          </p:cNvPr>
          <p:cNvSpPr>
            <a:spLocks noChangeAspect="1"/>
          </p:cNvSpPr>
          <p:nvPr/>
        </p:nvSpPr>
        <p:spPr>
          <a:xfrm>
            <a:off x="1230166" y="2280349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2C205B-0B77-114A-A2A6-634E66FA8EFF}"/>
              </a:ext>
            </a:extLst>
          </p:cNvPr>
          <p:cNvSpPr/>
          <p:nvPr/>
        </p:nvSpPr>
        <p:spPr>
          <a:xfrm>
            <a:off x="4000549" y="2285411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3BBEF-5B3D-584E-9657-6AB8AB411162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39373" y="2828989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F0C664-7C86-7446-A2CA-2EBDE39ABD2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808664" y="2828989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EF4F28-5586-AA42-9F78-E0C66D1DD138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925404" y="2834051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EB9A3D-6B2E-104C-A2DD-BD33355E165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675464" y="2834051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77D651-0CEC-1840-ACA8-94821DE56338}"/>
              </a:ext>
            </a:extLst>
          </p:cNvPr>
          <p:cNvSpPr txBox="1"/>
          <p:nvPr/>
        </p:nvSpPr>
        <p:spPr>
          <a:xfrm>
            <a:off x="772146" y="3209343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9959B-746F-BF4E-81E9-036AE446CAA8}"/>
              </a:ext>
            </a:extLst>
          </p:cNvPr>
          <p:cNvSpPr txBox="1"/>
          <p:nvPr/>
        </p:nvSpPr>
        <p:spPr>
          <a:xfrm>
            <a:off x="2266533" y="3209343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FB45E-454B-9F4D-A826-1E0A56482293}"/>
              </a:ext>
            </a:extLst>
          </p:cNvPr>
          <p:cNvSpPr txBox="1"/>
          <p:nvPr/>
        </p:nvSpPr>
        <p:spPr>
          <a:xfrm>
            <a:off x="3289524" y="3214405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69A80-6BC6-E943-B9A9-1AAB0ED9FE35}"/>
              </a:ext>
            </a:extLst>
          </p:cNvPr>
          <p:cNvSpPr txBox="1"/>
          <p:nvPr/>
        </p:nvSpPr>
        <p:spPr>
          <a:xfrm>
            <a:off x="4993270" y="3214405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AD973D-2FFA-9D45-BDF7-BC692EC85ED9}"/>
              </a:ext>
            </a:extLst>
          </p:cNvPr>
          <p:cNvSpPr txBox="1"/>
          <p:nvPr/>
        </p:nvSpPr>
        <p:spPr>
          <a:xfrm>
            <a:off x="914401" y="1535868"/>
            <a:ext cx="1582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/>
              <a:t>i</a:t>
            </a:r>
            <a:r>
              <a:rPr lang="en-US" sz="1800" i="1" baseline="-25000" dirty="0" err="1"/>
              <a:t>before</a:t>
            </a:r>
            <a:r>
              <a:rPr lang="en-US" sz="1800" baseline="-25000" dirty="0"/>
              <a:t> </a:t>
            </a:r>
            <a:r>
              <a:rPr lang="en-US" sz="1800" dirty="0"/>
              <a:t>= 0.46</a:t>
            </a:r>
          </a:p>
          <a:p>
            <a:pPr algn="ctr"/>
            <a:r>
              <a:rPr lang="en-US" sz="1600" dirty="0"/>
              <a:t>S:[9+, 5-]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4848C7-421E-494C-AA65-6305E4C7B4F7}"/>
              </a:ext>
            </a:extLst>
          </p:cNvPr>
          <p:cNvSpPr txBox="1"/>
          <p:nvPr/>
        </p:nvSpPr>
        <p:spPr>
          <a:xfrm>
            <a:off x="3739063" y="1582646"/>
            <a:ext cx="15824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/>
              <a:t>i</a:t>
            </a:r>
            <a:r>
              <a:rPr lang="en-US" sz="1800" i="1" baseline="-25000" dirty="0" err="1"/>
              <a:t>before</a:t>
            </a:r>
            <a:r>
              <a:rPr lang="en-US" sz="1800" baseline="-25000" dirty="0"/>
              <a:t> </a:t>
            </a:r>
            <a:r>
              <a:rPr lang="en-US" sz="1800" dirty="0"/>
              <a:t>= 0.46</a:t>
            </a:r>
          </a:p>
          <a:p>
            <a:pPr algn="ctr"/>
            <a:r>
              <a:rPr lang="en-US" sz="1600" dirty="0"/>
              <a:t>S:[9+, 5-]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377F32-132F-8A4B-9D80-F2444E7D1627}"/>
              </a:ext>
            </a:extLst>
          </p:cNvPr>
          <p:cNvSpPr txBox="1"/>
          <p:nvPr/>
        </p:nvSpPr>
        <p:spPr>
          <a:xfrm>
            <a:off x="191730" y="4901138"/>
            <a:ext cx="346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/>
              <a:t>i</a:t>
            </a:r>
            <a:r>
              <a:rPr lang="en-US" sz="1800" i="1" baseline="-25000" dirty="0" err="1"/>
              <a:t>demand</a:t>
            </a:r>
            <a:r>
              <a:rPr lang="en-US" sz="1800" baseline="-25000" dirty="0"/>
              <a:t> </a:t>
            </a:r>
            <a:r>
              <a:rPr lang="en-US" sz="1800" dirty="0"/>
              <a:t>= 0.5*0.49+0.5*0.245</a:t>
            </a:r>
          </a:p>
          <a:p>
            <a:r>
              <a:rPr lang="en-US" sz="1800" dirty="0"/>
              <a:t>            =  0.37</a:t>
            </a:r>
          </a:p>
        </p:txBody>
      </p:sp>
    </p:spTree>
    <p:extLst>
      <p:ext uri="{BB962C8B-B14F-4D97-AF65-F5344CB8AC3E}">
        <p14:creationId xmlns:p14="http://schemas.microsoft.com/office/powerpoint/2010/main" val="249442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Information Gain &amp; Feature Select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D9CED-8C05-D441-AB5C-E2D7D99792E4}"/>
              </a:ext>
            </a:extLst>
          </p:cNvPr>
          <p:cNvSpPr txBox="1"/>
          <p:nvPr/>
        </p:nvSpPr>
        <p:spPr>
          <a:xfrm>
            <a:off x="772146" y="40782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4-]</a:t>
            </a:r>
          </a:p>
          <a:p>
            <a:r>
              <a:rPr lang="en-US" sz="1600" dirty="0"/>
              <a:t>I=0.49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C9D2E-E89E-B149-AC07-4A8EC6A23BDB}"/>
              </a:ext>
            </a:extLst>
          </p:cNvPr>
          <p:cNvSpPr txBox="1"/>
          <p:nvPr/>
        </p:nvSpPr>
        <p:spPr>
          <a:xfrm>
            <a:off x="2307936" y="407825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[1+, 6-]</a:t>
            </a:r>
          </a:p>
          <a:p>
            <a:r>
              <a:rPr lang="en-US" sz="1600" dirty="0"/>
              <a:t>I=0.245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3641D-906A-E444-B0E7-F1170D13FD38}"/>
              </a:ext>
            </a:extLst>
          </p:cNvPr>
          <p:cNvSpPr txBox="1"/>
          <p:nvPr/>
        </p:nvSpPr>
        <p:spPr>
          <a:xfrm>
            <a:off x="3659439" y="40782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[6+, 2-]</a:t>
            </a:r>
          </a:p>
          <a:p>
            <a:r>
              <a:rPr lang="en-US" sz="1600" dirty="0"/>
              <a:t>I=0.38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17BA-8849-5B42-AD08-CFA60B8EF22A}"/>
              </a:ext>
            </a:extLst>
          </p:cNvPr>
          <p:cNvSpPr txBox="1"/>
          <p:nvPr/>
        </p:nvSpPr>
        <p:spPr>
          <a:xfrm>
            <a:off x="5043770" y="408223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[3+, 3-]</a:t>
            </a:r>
          </a:p>
          <a:p>
            <a:r>
              <a:rPr lang="en-US" sz="1600" dirty="0"/>
              <a:t>I=0.5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4A90C-64E0-5440-888F-38246A9F2274}"/>
              </a:ext>
            </a:extLst>
          </p:cNvPr>
          <p:cNvSpPr txBox="1"/>
          <p:nvPr/>
        </p:nvSpPr>
        <p:spPr>
          <a:xfrm>
            <a:off x="191730" y="4901138"/>
            <a:ext cx="346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/>
              <a:t>i</a:t>
            </a:r>
            <a:r>
              <a:rPr lang="en-US" sz="1800" i="1" baseline="-25000" dirty="0" err="1"/>
              <a:t>demand</a:t>
            </a:r>
            <a:r>
              <a:rPr lang="en-US" sz="1800" baseline="-25000" dirty="0"/>
              <a:t> </a:t>
            </a:r>
            <a:r>
              <a:rPr lang="en-US" sz="1800" dirty="0"/>
              <a:t>= 0.5*0.49+0.5*0.245</a:t>
            </a:r>
          </a:p>
          <a:p>
            <a:r>
              <a:rPr lang="en-US" sz="1800" dirty="0"/>
              <a:t>            =  0.37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CD0C-899F-A640-92E8-B9C4FC594184}"/>
              </a:ext>
            </a:extLst>
          </p:cNvPr>
          <p:cNvSpPr txBox="1"/>
          <p:nvPr/>
        </p:nvSpPr>
        <p:spPr>
          <a:xfrm>
            <a:off x="3511794" y="4869137"/>
            <a:ext cx="333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/>
              <a:t>i</a:t>
            </a:r>
            <a:r>
              <a:rPr lang="en-US" sz="1800" i="1" baseline="-25000" dirty="0" err="1"/>
              <a:t>address</a:t>
            </a:r>
            <a:r>
              <a:rPr lang="en-US" sz="1800" baseline="-25000" dirty="0"/>
              <a:t> </a:t>
            </a:r>
            <a:r>
              <a:rPr lang="en-US" sz="1800" dirty="0"/>
              <a:t>= 0.57*0.38+0.43*0.5</a:t>
            </a:r>
          </a:p>
          <a:p>
            <a:r>
              <a:rPr lang="en-US" sz="1800" dirty="0"/>
              <a:t>        =  0.43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EDA4C-AB46-A84B-826A-2268D2563236}"/>
              </a:ext>
            </a:extLst>
          </p:cNvPr>
          <p:cNvSpPr>
            <a:spLocks noChangeAspect="1"/>
          </p:cNvSpPr>
          <p:nvPr/>
        </p:nvSpPr>
        <p:spPr>
          <a:xfrm>
            <a:off x="1230166" y="2280349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71F20-DBEF-5B46-936C-1164777F96AA}"/>
              </a:ext>
            </a:extLst>
          </p:cNvPr>
          <p:cNvSpPr/>
          <p:nvPr/>
        </p:nvSpPr>
        <p:spPr>
          <a:xfrm>
            <a:off x="4000549" y="2285411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4A10F-70FE-FB42-89D4-F6900EC8B2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39373" y="2828989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379586-35DD-4E4C-9974-ADCD9FE8832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08664" y="2828989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2608A-7217-8D49-B18F-03FA66DABD6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25404" y="2834051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D5B35E-2B98-114D-B35E-B1586A3B433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675464" y="2834051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921DA1-57D7-DA44-A98B-1EC66718A22A}"/>
              </a:ext>
            </a:extLst>
          </p:cNvPr>
          <p:cNvSpPr txBox="1"/>
          <p:nvPr/>
        </p:nvSpPr>
        <p:spPr>
          <a:xfrm>
            <a:off x="772146" y="3209343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DF1FC-CD0C-1B42-87AB-D12C05D6D693}"/>
              </a:ext>
            </a:extLst>
          </p:cNvPr>
          <p:cNvSpPr txBox="1"/>
          <p:nvPr/>
        </p:nvSpPr>
        <p:spPr>
          <a:xfrm>
            <a:off x="2266533" y="3209343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6A584-9226-DC48-924A-53405E9B71F3}"/>
              </a:ext>
            </a:extLst>
          </p:cNvPr>
          <p:cNvSpPr txBox="1"/>
          <p:nvPr/>
        </p:nvSpPr>
        <p:spPr>
          <a:xfrm>
            <a:off x="3289524" y="3214405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E59A1-67AA-FC4C-9323-93E228339850}"/>
              </a:ext>
            </a:extLst>
          </p:cNvPr>
          <p:cNvSpPr txBox="1"/>
          <p:nvPr/>
        </p:nvSpPr>
        <p:spPr>
          <a:xfrm>
            <a:off x="4993270" y="3214405"/>
            <a:ext cx="124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D308D-7DA3-9941-80FB-64B0D75D4AC8}"/>
              </a:ext>
            </a:extLst>
          </p:cNvPr>
          <p:cNvSpPr txBox="1"/>
          <p:nvPr/>
        </p:nvSpPr>
        <p:spPr>
          <a:xfrm>
            <a:off x="914401" y="1535868"/>
            <a:ext cx="1582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/>
              <a:t>i</a:t>
            </a:r>
            <a:r>
              <a:rPr lang="en-US" sz="1800" i="1" baseline="-25000" dirty="0" err="1"/>
              <a:t>before</a:t>
            </a:r>
            <a:r>
              <a:rPr lang="en-US" sz="1800" baseline="-25000" dirty="0"/>
              <a:t> </a:t>
            </a:r>
            <a:r>
              <a:rPr lang="en-US" sz="1800" dirty="0"/>
              <a:t>= 0.46</a:t>
            </a:r>
          </a:p>
          <a:p>
            <a:pPr algn="ctr"/>
            <a:r>
              <a:rPr lang="en-US" sz="1600" dirty="0"/>
              <a:t>S:[9+, 5-]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33B5C-8782-BB49-B2B7-7395FE65F5CC}"/>
              </a:ext>
            </a:extLst>
          </p:cNvPr>
          <p:cNvSpPr txBox="1"/>
          <p:nvPr/>
        </p:nvSpPr>
        <p:spPr>
          <a:xfrm>
            <a:off x="3739063" y="1582646"/>
            <a:ext cx="15824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/>
              <a:t>i</a:t>
            </a:r>
            <a:r>
              <a:rPr lang="en-US" sz="1800" i="1" baseline="-25000" dirty="0" err="1"/>
              <a:t>before</a:t>
            </a:r>
            <a:r>
              <a:rPr lang="en-US" sz="1800" baseline="-25000" dirty="0"/>
              <a:t> </a:t>
            </a:r>
            <a:r>
              <a:rPr lang="en-US" sz="1800" dirty="0"/>
              <a:t>= 0.46</a:t>
            </a:r>
          </a:p>
          <a:p>
            <a:pPr algn="ctr"/>
            <a:r>
              <a:rPr lang="en-US" sz="1600" dirty="0"/>
              <a:t>S:[9+, 5-]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ACA6F-8814-3345-A6D0-25052A475C51}"/>
              </a:ext>
            </a:extLst>
          </p:cNvPr>
          <p:cNvSpPr txBox="1"/>
          <p:nvPr/>
        </p:nvSpPr>
        <p:spPr>
          <a:xfrm>
            <a:off x="1039373" y="5570495"/>
            <a:ext cx="402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Gain(S, Demand) = 0.46 – 0.37 = 0.09</a:t>
            </a:r>
          </a:p>
          <a:p>
            <a:r>
              <a:rPr lang="en-US" sz="1600" dirty="0"/>
              <a:t>Gain(S, Address)  = 0.46 – 0.43 = 0.03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BB517F-0A9D-344D-B7F6-FDB28F3D7EC0}"/>
              </a:ext>
            </a:extLst>
          </p:cNvPr>
          <p:cNvSpPr/>
          <p:nvPr/>
        </p:nvSpPr>
        <p:spPr>
          <a:xfrm>
            <a:off x="1054121" y="5602199"/>
            <a:ext cx="3594922" cy="270586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75442-E830-E945-B418-9BC4133F348C}"/>
              </a:ext>
            </a:extLst>
          </p:cNvPr>
          <p:cNvSpPr txBox="1"/>
          <p:nvPr/>
        </p:nvSpPr>
        <p:spPr>
          <a:xfrm>
            <a:off x="5218257" y="5728880"/>
            <a:ext cx="183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Select “Demand”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AE78E7-307B-A745-AA03-A115620A8859}"/>
              </a:ext>
            </a:extLst>
          </p:cNvPr>
          <p:cNvCxnSpPr>
            <a:cxnSpLocks/>
          </p:cNvCxnSpPr>
          <p:nvPr/>
        </p:nvCxnSpPr>
        <p:spPr>
          <a:xfrm flipH="1" flipV="1">
            <a:off x="4675463" y="5758361"/>
            <a:ext cx="542794" cy="5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1">
            <a:extLst>
              <a:ext uri="{FF2B5EF4-FFF2-40B4-BE49-F238E27FC236}">
                <a16:creationId xmlns:a16="http://schemas.microsoft.com/office/drawing/2014/main" id="{28ACA35B-5291-D546-B441-C0123AC8C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342808"/>
              </p:ext>
            </p:extLst>
          </p:nvPr>
        </p:nvGraphicFramePr>
        <p:xfrm>
          <a:off x="6841397" y="1499179"/>
          <a:ext cx="5149111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05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200720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20071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515367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LateDelivery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18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Information Gain &amp; Feature Select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Let’s compare gains for each attribute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Gain(S, Weather)  = 0.46-0.34=0.12</a:t>
            </a:r>
          </a:p>
          <a:p>
            <a:pPr marL="0" indent="0">
              <a:buNone/>
            </a:pPr>
            <a:r>
              <a:rPr lang="en-US" sz="2400" dirty="0"/>
              <a:t>Gain(S, Demand)  = 0.46-0.37=0.09</a:t>
            </a:r>
          </a:p>
          <a:p>
            <a:pPr marL="0" indent="0">
              <a:buNone/>
            </a:pPr>
            <a:r>
              <a:rPr lang="en-US" sz="2400" dirty="0"/>
              <a:t>Gain(S, Address)   = 0.46-0.43=0.03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Weather is the highest of all, we will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start the tree with Weather feature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as the root node.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1C0D8D-DECD-CC4C-A00F-029813C31080}"/>
              </a:ext>
            </a:extLst>
          </p:cNvPr>
          <p:cNvSpPr/>
          <p:nvPr/>
        </p:nvSpPr>
        <p:spPr>
          <a:xfrm>
            <a:off x="708956" y="2274782"/>
            <a:ext cx="4892553" cy="468057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8B8CC6D4-37FF-BA4B-BD68-557F4D802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402397"/>
              </p:ext>
            </p:extLst>
          </p:nvPr>
        </p:nvGraphicFramePr>
        <p:xfrm>
          <a:off x="6841397" y="1499179"/>
          <a:ext cx="5149111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05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200720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20071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515367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578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LateDelivery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98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Recap ID3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584624" y="1300516"/>
            <a:ext cx="6376685" cy="3645662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ID3 Algorithm:</a:t>
            </a:r>
          </a:p>
          <a:p>
            <a:pPr marL="0" indent="0">
              <a:buNone/>
            </a:pPr>
            <a:r>
              <a:rPr lang="en-US" sz="2800" dirty="0"/>
              <a:t>Repeat these steps below: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 “the best feature”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2400" dirty="0"/>
              <a:t>or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/>
              <a:t>using Information Gain.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Separate the training samples according to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Stop if we have samples from a single class or if we used all features and note it as a leaf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Assign the leaf node the majority class of the samples in it.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85826-2C76-2B44-BF67-F4DE8F5A9B36}"/>
              </a:ext>
            </a:extLst>
          </p:cNvPr>
          <p:cNvSpPr/>
          <p:nvPr/>
        </p:nvSpPr>
        <p:spPr>
          <a:xfrm>
            <a:off x="1697907" y="160652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80D06-A577-1B4B-831A-57C02FFE5796}"/>
              </a:ext>
            </a:extLst>
          </p:cNvPr>
          <p:cNvSpPr/>
          <p:nvPr/>
        </p:nvSpPr>
        <p:spPr>
          <a:xfrm>
            <a:off x="685536" y="3214974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37738-073E-184A-9915-807558B6FCC1}"/>
              </a:ext>
            </a:extLst>
          </p:cNvPr>
          <p:cNvSpPr/>
          <p:nvPr/>
        </p:nvSpPr>
        <p:spPr>
          <a:xfrm>
            <a:off x="3495636" y="3213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67D669-B5C1-9546-BEF3-71EB99C6736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360451" y="2246605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A4FDE-9D6E-ED48-885D-9215E8EC5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72822" y="2246605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FB3C05-A95A-2541-AC38-16190DD4A72C}"/>
              </a:ext>
            </a:extLst>
          </p:cNvPr>
          <p:cNvSpPr txBox="1"/>
          <p:nvPr/>
        </p:nvSpPr>
        <p:spPr>
          <a:xfrm>
            <a:off x="1126935" y="246067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AEAFF-26C3-B04B-AD9B-FA9C6BFDA4B5}"/>
              </a:ext>
            </a:extLst>
          </p:cNvPr>
          <p:cNvSpPr txBox="1"/>
          <p:nvPr/>
        </p:nvSpPr>
        <p:spPr>
          <a:xfrm>
            <a:off x="3196852" y="2460674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2E0A3-B36E-D64B-A4C4-F933E3A03C6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72822" y="2246605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BA4E64-E67D-B847-AC33-7A3B351EE97C}"/>
              </a:ext>
            </a:extLst>
          </p:cNvPr>
          <p:cNvSpPr txBox="1"/>
          <p:nvPr/>
        </p:nvSpPr>
        <p:spPr>
          <a:xfrm>
            <a:off x="2139848" y="2938681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3DFA6-9E45-DC44-A537-9C86E15369AB}"/>
              </a:ext>
            </a:extLst>
          </p:cNvPr>
          <p:cNvSpPr txBox="1"/>
          <p:nvPr/>
        </p:nvSpPr>
        <p:spPr>
          <a:xfrm>
            <a:off x="2477145" y="363017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473469-6E53-0B40-82CE-F8E0DF29DBF6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494743" y="3855054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BD218D-0792-9947-B1F9-CB2D629BDFE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360451" y="3855054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89C63C-55AB-B949-ABFA-C8DC2D9EF1D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170551" y="3853415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773A01-EB22-9F41-A399-BF5B0FAA038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02326" y="3853415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9FF5C-8E78-5C4C-95FA-814FC1F70887}"/>
              </a:ext>
            </a:extLst>
          </p:cNvPr>
          <p:cNvSpPr txBox="1"/>
          <p:nvPr/>
        </p:nvSpPr>
        <p:spPr>
          <a:xfrm>
            <a:off x="1800794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5E60B-C61E-2E4C-842D-F6CA0617EA11}"/>
              </a:ext>
            </a:extLst>
          </p:cNvPr>
          <p:cNvSpPr txBox="1"/>
          <p:nvPr/>
        </p:nvSpPr>
        <p:spPr>
          <a:xfrm>
            <a:off x="4485379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B004F-5DAC-4640-AF4E-85E863FFD675}"/>
              </a:ext>
            </a:extLst>
          </p:cNvPr>
          <p:cNvSpPr txBox="1"/>
          <p:nvPr/>
        </p:nvSpPr>
        <p:spPr>
          <a:xfrm>
            <a:off x="192401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0CBF1-636A-CA42-9620-DAF8969BFBDA}"/>
              </a:ext>
            </a:extLst>
          </p:cNvPr>
          <p:cNvSpPr txBox="1"/>
          <p:nvPr/>
        </p:nvSpPr>
        <p:spPr>
          <a:xfrm>
            <a:off x="3467756" y="4823397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C1E1-6CDE-0746-A24D-1A0AE5BAC8EF}"/>
              </a:ext>
            </a:extLst>
          </p:cNvPr>
          <p:cNvSpPr txBox="1"/>
          <p:nvPr/>
        </p:nvSpPr>
        <p:spPr>
          <a:xfrm>
            <a:off x="227516" y="4143968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E70FF-6D4C-0648-A8AB-7C7CE5567331}"/>
              </a:ext>
            </a:extLst>
          </p:cNvPr>
          <p:cNvSpPr txBox="1"/>
          <p:nvPr/>
        </p:nvSpPr>
        <p:spPr>
          <a:xfrm>
            <a:off x="1721903" y="4143968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0A299-7E1E-5149-9E2C-3AC2490DDF32}"/>
              </a:ext>
            </a:extLst>
          </p:cNvPr>
          <p:cNvSpPr txBox="1"/>
          <p:nvPr/>
        </p:nvSpPr>
        <p:spPr>
          <a:xfrm>
            <a:off x="3059859" y="4236744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D2BD4-CB02-3F4D-A8D0-4CDEA9D95B46}"/>
              </a:ext>
            </a:extLst>
          </p:cNvPr>
          <p:cNvSpPr txBox="1"/>
          <p:nvPr/>
        </p:nvSpPr>
        <p:spPr>
          <a:xfrm>
            <a:off x="4401723" y="4163159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86308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Ensemble Methods - Bagging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08866CC-8E20-D341-A20D-07A6B7747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Learn multiple models and combine their results</a:t>
            </a:r>
            <a:r>
              <a:rPr lang="en-US" sz="2800" dirty="0"/>
              <a:t>, to improve generalization </a:t>
            </a:r>
          </a:p>
          <a:p>
            <a:r>
              <a:rPr lang="en-US" sz="2800" b="1" dirty="0"/>
              <a:t>Bagging (B</a:t>
            </a:r>
            <a:r>
              <a:rPr lang="en-US" sz="2800" dirty="0"/>
              <a:t>ootstrapping </a:t>
            </a:r>
            <a:r>
              <a:rPr lang="en-US" sz="2800" b="1" dirty="0"/>
              <a:t>Agg</a:t>
            </a:r>
            <a:r>
              <a:rPr lang="en-US" sz="2800" dirty="0"/>
              <a:t>regation) </a:t>
            </a:r>
            <a:r>
              <a:rPr lang="en-US" sz="2800" b="1" dirty="0"/>
              <a:t>methods</a:t>
            </a:r>
            <a:endParaRPr lang="en-US" sz="2800" dirty="0"/>
          </a:p>
          <a:p>
            <a:pPr lvl="1"/>
            <a:r>
              <a:rPr lang="en-US" sz="2800" dirty="0"/>
              <a:t>Build several estimators independently and then majority vote or average their predictions</a:t>
            </a:r>
          </a:p>
          <a:p>
            <a:pPr lvl="1"/>
            <a:r>
              <a:rPr lang="en-US" sz="2800" dirty="0"/>
              <a:t>On average, the combined estimator is usually better than any of the single base estimator because its variance is reduced</a:t>
            </a:r>
          </a:p>
          <a:p>
            <a:pPr lvl="1"/>
            <a:r>
              <a:rPr lang="en-US" sz="2800" dirty="0"/>
              <a:t>Bagging Trees: </a:t>
            </a:r>
            <a:r>
              <a:rPr lang="en-US" sz="2800" dirty="0">
                <a:solidFill>
                  <a:srgbClr val="00B050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131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909569" y="1283369"/>
            <a:ext cx="5935330" cy="4228914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/>
              <a:t>Draw a random bootstrap sample from the training set with replacement.</a:t>
            </a:r>
          </a:p>
          <a:p>
            <a:pPr marL="457200" indent="-457200">
              <a:buAutoNum type="arabicPeriod"/>
            </a:pPr>
            <a:r>
              <a:rPr lang="en-US" sz="2400" dirty="0"/>
              <a:t>Grow a decision tree from the bootstrap sample. At each node:</a:t>
            </a:r>
          </a:p>
          <a:p>
            <a:pPr lvl="1"/>
            <a:r>
              <a:rPr lang="en-US" sz="2400" dirty="0"/>
              <a:t>Randomly select features without replacement.</a:t>
            </a:r>
          </a:p>
          <a:p>
            <a:pPr lvl="1"/>
            <a:r>
              <a:rPr lang="en-US" sz="2400" dirty="0"/>
              <a:t>Split the node using the feature that provides the best split (maximizing  the information gain)</a:t>
            </a:r>
          </a:p>
          <a:p>
            <a:pPr marL="514329" indent="-514329">
              <a:buFont typeface="+mj-lt"/>
              <a:buAutoNum type="arabicPeriod"/>
            </a:pPr>
            <a:r>
              <a:rPr lang="en-US" sz="2400" dirty="0"/>
              <a:t>Repeat 1-2 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/>
              <a:t> times, generating </a:t>
            </a:r>
            <a:r>
              <a:rPr lang="en-US" sz="2400" b="1" dirty="0">
                <a:solidFill>
                  <a:srgbClr val="00B050"/>
                </a:solidFill>
              </a:rPr>
              <a:t>n</a:t>
            </a:r>
            <a:r>
              <a:rPr lang="en-US" sz="2400" dirty="0"/>
              <a:t> trees</a:t>
            </a:r>
          </a:p>
          <a:p>
            <a:pPr marL="514329" indent="-514329">
              <a:buFont typeface="+mj-lt"/>
              <a:buAutoNum type="arabicPeriod"/>
            </a:pPr>
            <a:r>
              <a:rPr lang="en-US" sz="2400" dirty="0"/>
              <a:t>Aggregate the predictions from all trees to assign the final class.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782A5-B46D-334B-927B-CC4CE9036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13260" r="2184" b="10725"/>
          <a:stretch/>
        </p:blipFill>
        <p:spPr>
          <a:xfrm>
            <a:off x="476663" y="1854919"/>
            <a:ext cx="5280786" cy="3148161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785577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Ensemble Methods - Boosting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08866CC-8E20-D341-A20D-07A6B7747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Fit a sequence of weak learners on modified version of original dataset, forcing them to learn from the errors</a:t>
            </a:r>
            <a:endParaRPr lang="en-US" sz="2800" b="1" dirty="0"/>
          </a:p>
          <a:p>
            <a:r>
              <a:rPr lang="en-US" sz="2800" b="1" dirty="0"/>
              <a:t>Boosting methods</a:t>
            </a:r>
          </a:p>
          <a:p>
            <a:pPr lvl="1"/>
            <a:r>
              <a:rPr lang="en-US" sz="2800" dirty="0"/>
              <a:t>Base estimators are built sequentially to reduce the bias of the combined estimator</a:t>
            </a:r>
          </a:p>
          <a:p>
            <a:pPr lvl="1"/>
            <a:r>
              <a:rPr lang="en-US" sz="2800" dirty="0"/>
              <a:t>Boost the performance of a set of easy-to-train weak learners (“stumps”)</a:t>
            </a:r>
          </a:p>
          <a:p>
            <a:pPr lvl="1"/>
            <a:r>
              <a:rPr lang="en-US" sz="2800" dirty="0"/>
              <a:t>Used when the optimal learning model is hard to identify beforehand, or is hard to train computationally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AdaBoost, </a:t>
            </a:r>
            <a:r>
              <a:rPr lang="en-US" sz="2800" dirty="0" err="1">
                <a:solidFill>
                  <a:srgbClr val="00B050"/>
                </a:solidFill>
              </a:rPr>
              <a:t>XGBoost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0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066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375564" y="1283369"/>
            <a:ext cx="6469335" cy="4228914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Initially, all data points weights are set to 1/N, where N is the number of data points: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Trains a weak learner with these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Training examples incorrectly predicted have their weights increased, whereas the weights are decreased for those that were predicted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1-2</a:t>
            </a:r>
          </a:p>
          <a:p>
            <a:pPr marL="0" indent="0">
              <a:buNone/>
              <a:tabLst>
                <a:tab pos="1544577" algn="l"/>
              </a:tabLst>
            </a:pPr>
            <a:r>
              <a:rPr lang="en-US" sz="2400" dirty="0"/>
              <a:t>Predictions from all weak learners are then combined through a weighted majority vote (or sum) to produce the final prediction.</a:t>
            </a:r>
          </a:p>
        </p:txBody>
      </p:sp>
      <p:pic>
        <p:nvPicPr>
          <p:cNvPr id="5" name="Picture 2" descr="https://sebastianraschka.com/images/faq/bagging-boosting-rf/boosting.png">
            <a:extLst>
              <a:ext uri="{FF2B5EF4-FFF2-40B4-BE49-F238E27FC236}">
                <a16:creationId xmlns:a16="http://schemas.microsoft.com/office/drawing/2014/main" id="{E3A402E2-7BCD-AE43-BFD9-91A9A833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3" y="1762778"/>
            <a:ext cx="4168775" cy="3609958"/>
          </a:xfrm>
          <a:prstGeom prst="rect">
            <a:avLst/>
          </a:prstGeom>
          <a:noFill/>
          <a:effectLst>
            <a:glow rad="127000">
              <a:schemeClr val="accent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4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1371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400" dirty="0"/>
                  <a:t>It models the relationship between two variables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dirty="0"/>
                  <a:t> and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400" dirty="0"/>
                  <a:t> with a “line”. </a:t>
                </a:r>
              </a:p>
              <a:p>
                <a:r>
                  <a:rPr lang="en-US" sz="2400" dirty="0"/>
                  <a:t>Let’s write the linear regression formula: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where 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dirty="0"/>
                  <a:t>: feature, attribute;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400" dirty="0"/>
                  <a:t>: target, outcome;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400" dirty="0"/>
                  <a:t>: intercept;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400" dirty="0"/>
                  <a:t>: slope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99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2013932-2D69-7648-8113-7927FDF5D421}"/>
              </a:ext>
            </a:extLst>
          </p:cNvPr>
          <p:cNvSpPr/>
          <p:nvPr/>
        </p:nvSpPr>
        <p:spPr>
          <a:xfrm>
            <a:off x="851770" y="2735427"/>
            <a:ext cx="10277439" cy="31925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24066-4B1E-CB4E-BEB0-C92CB124A224}"/>
              </a:ext>
            </a:extLst>
          </p:cNvPr>
          <p:cNvSpPr txBox="1"/>
          <p:nvPr/>
        </p:nvSpPr>
        <p:spPr>
          <a:xfrm>
            <a:off x="1059616" y="2981269"/>
            <a:ext cx="4876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</a:t>
            </a:r>
            <a:r>
              <a:rPr lang="en-US" sz="2400" dirty="0"/>
              <a:t>: How does the </a:t>
            </a:r>
            <a:r>
              <a:rPr lang="en-US" sz="2400" dirty="0">
                <a:solidFill>
                  <a:srgbClr val="00B050"/>
                </a:solidFill>
              </a:rPr>
              <a:t>price of a house</a:t>
            </a:r>
            <a:r>
              <a:rPr lang="en-US" sz="2400" dirty="0"/>
              <a:t>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400" dirty="0"/>
              <a:t>) relate to its </a:t>
            </a:r>
            <a:r>
              <a:rPr lang="en-US" sz="2400" dirty="0">
                <a:solidFill>
                  <a:srgbClr val="00B050"/>
                </a:solidFill>
              </a:rPr>
              <a:t>living square footage</a:t>
            </a:r>
            <a:r>
              <a:rPr lang="en-US" sz="2400" dirty="0"/>
              <a:t> (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/>
              <a:t>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BFCC3-700B-5148-8E28-D879CF7F63B2}"/>
              </a:ext>
            </a:extLst>
          </p:cNvPr>
          <p:cNvSpPr txBox="1"/>
          <p:nvPr/>
        </p:nvSpPr>
        <p:spPr>
          <a:xfrm>
            <a:off x="935865" y="5111378"/>
            <a:ext cx="5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 Data source: King County, WA Housing Info: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1AE0C1-A263-6546-A296-8FD1FB72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64" y="2759356"/>
            <a:ext cx="5040867" cy="31638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D4B0E0-671B-1F4C-B726-DFA6306FA1C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990490" y="2735427"/>
            <a:ext cx="0" cy="3192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25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642847" cy="4599628"/>
          </a:xfrm>
        </p:spPr>
        <p:txBody>
          <a:bodyPr/>
          <a:lstStyle/>
          <a:p>
            <a:r>
              <a:rPr lang="en-US" sz="2400" dirty="0"/>
              <a:t>Linear Regression fits the “best” line to predict the price of a house for a given square footage.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13932-2D69-7648-8113-7927FDF5D421}"/>
              </a:ext>
            </a:extLst>
          </p:cNvPr>
          <p:cNvSpPr/>
          <p:nvPr/>
        </p:nvSpPr>
        <p:spPr>
          <a:xfrm>
            <a:off x="851770" y="2752191"/>
            <a:ext cx="10277439" cy="31925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24066-4B1E-CB4E-BEB0-C92CB124A224}"/>
                  </a:ext>
                </a:extLst>
              </p:cNvPr>
              <p:cNvSpPr txBox="1"/>
              <p:nvPr/>
            </p:nvSpPr>
            <p:spPr>
              <a:xfrm>
                <a:off x="1059616" y="2998033"/>
                <a:ext cx="487668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price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sqft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living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400" baseline="-25000" dirty="0"/>
                  <a:t>:</a:t>
                </a:r>
                <a:r>
                  <a:rPr lang="en-US" sz="2400" dirty="0"/>
                  <a:t> Intercept = -43580.74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400" baseline="-25000" dirty="0"/>
                  <a:t>:</a:t>
                </a:r>
                <a:r>
                  <a:rPr lang="en-US" sz="2400" dirty="0"/>
                  <a:t> Slope = 280.62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sqft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living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600,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price</m:t>
                    </m:r>
                  </m:oMath>
                </a14:m>
                <a:r>
                  <a:rPr lang="en-US" sz="2400" dirty="0"/>
                  <a:t> = -43580.74 + 280.62*600</a:t>
                </a:r>
              </a:p>
              <a:p>
                <a:r>
                  <a:rPr lang="en-US" sz="2400" dirty="0"/>
                  <a:t>         = $124791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24066-4B1E-CB4E-BEB0-C92CB124A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16" y="2998033"/>
                <a:ext cx="4876686" cy="2677656"/>
              </a:xfrm>
              <a:prstGeom prst="rect">
                <a:avLst/>
              </a:prstGeom>
              <a:blipFill>
                <a:blip r:embed="rId2"/>
                <a:stretch>
                  <a:fillRect l="-1818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D4B0E0-671B-1F4C-B726-DFA6306FA1C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990490" y="2752191"/>
            <a:ext cx="0" cy="3192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B725C6-BABB-A447-815D-33C47F30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00" y="2799709"/>
            <a:ext cx="5035344" cy="31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40173-41F2-8045-89A5-D2579430C5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6596" y="1532526"/>
                <a:ext cx="6101733" cy="4030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Given data (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 y</a:t>
                </a:r>
                <a:r>
                  <a:rPr lang="en-US" sz="2400" dirty="0"/>
                  <a:t>), the regression line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(intercept)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(slope)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The vertical offset for each data point from the line is the error between the true label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400" dirty="0"/>
                  <a:t> and the prediction based on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The “best” line minimizes the sum of the squared errors (SSE):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5440173-41F2-8045-89A5-D2579430C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96" y="1532526"/>
                <a:ext cx="6101733" cy="4030692"/>
              </a:xfrm>
              <a:prstGeom prst="rect">
                <a:avLst/>
              </a:prstGeom>
              <a:blipFill>
                <a:blip r:embed="rId2"/>
                <a:stretch>
                  <a:fillRect l="-1245" t="-1258" r="-166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1AAAE6-FCAB-B94C-8149-D343A9394EA1}"/>
              </a:ext>
            </a:extLst>
          </p:cNvPr>
          <p:cNvCxnSpPr>
            <a:cxnSpLocks/>
          </p:cNvCxnSpPr>
          <p:nvPr/>
        </p:nvCxnSpPr>
        <p:spPr>
          <a:xfrm>
            <a:off x="1064179" y="5029200"/>
            <a:ext cx="34747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675E24-7E50-774E-947B-D72F4715871D}"/>
              </a:ext>
            </a:extLst>
          </p:cNvPr>
          <p:cNvCxnSpPr>
            <a:cxnSpLocks/>
          </p:cNvCxnSpPr>
          <p:nvPr/>
        </p:nvCxnSpPr>
        <p:spPr>
          <a:xfrm flipV="1">
            <a:off x="1064179" y="1908810"/>
            <a:ext cx="0" cy="313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A351AD-E6C9-9E44-8646-9339718D32D6}"/>
              </a:ext>
            </a:extLst>
          </p:cNvPr>
          <p:cNvCxnSpPr/>
          <p:nvPr/>
        </p:nvCxnSpPr>
        <p:spPr>
          <a:xfrm>
            <a:off x="3820846" y="2858552"/>
            <a:ext cx="0" cy="5943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BAC2B4-0383-254C-A678-12DE05739A67}"/>
              </a:ext>
            </a:extLst>
          </p:cNvPr>
          <p:cNvCxnSpPr/>
          <p:nvPr/>
        </p:nvCxnSpPr>
        <p:spPr>
          <a:xfrm>
            <a:off x="3186707" y="2532162"/>
            <a:ext cx="0" cy="6858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5EAE1F-8D2F-0A45-AC82-313064DC7902}"/>
              </a:ext>
            </a:extLst>
          </p:cNvPr>
          <p:cNvCxnSpPr>
            <a:cxnSpLocks/>
          </p:cNvCxnSpPr>
          <p:nvPr/>
        </p:nvCxnSpPr>
        <p:spPr>
          <a:xfrm>
            <a:off x="2514034" y="3607947"/>
            <a:ext cx="0" cy="4071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2FC94-4E37-4644-B787-8E477F33F595}"/>
              </a:ext>
            </a:extLst>
          </p:cNvPr>
          <p:cNvCxnSpPr>
            <a:cxnSpLocks/>
          </p:cNvCxnSpPr>
          <p:nvPr/>
        </p:nvCxnSpPr>
        <p:spPr>
          <a:xfrm>
            <a:off x="1944666" y="3940670"/>
            <a:ext cx="0" cy="27105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90C5A8-9CAC-BA43-AE1E-04B7449EC46F}"/>
              </a:ext>
            </a:extLst>
          </p:cNvPr>
          <p:cNvCxnSpPr/>
          <p:nvPr/>
        </p:nvCxnSpPr>
        <p:spPr>
          <a:xfrm>
            <a:off x="1714279" y="3437142"/>
            <a:ext cx="0" cy="64008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D444CB-1149-B740-9962-2BD16EC28C4D}"/>
              </a:ext>
            </a:extLst>
          </p:cNvPr>
          <p:cNvCxnSpPr/>
          <p:nvPr/>
        </p:nvCxnSpPr>
        <p:spPr>
          <a:xfrm>
            <a:off x="2711016" y="3185008"/>
            <a:ext cx="0" cy="29260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A9B30B-5C64-B447-B9D2-99AFBB544957}"/>
              </a:ext>
            </a:extLst>
          </p:cNvPr>
          <p:cNvCxnSpPr/>
          <p:nvPr/>
        </p:nvCxnSpPr>
        <p:spPr>
          <a:xfrm>
            <a:off x="2266608" y="3611880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36CCF4E-988F-CE47-AC99-4A0CBFFA819A}"/>
              </a:ext>
            </a:extLst>
          </p:cNvPr>
          <p:cNvSpPr txBox="1"/>
          <p:nvPr/>
        </p:nvSpPr>
        <p:spPr>
          <a:xfrm>
            <a:off x="4157656" y="5040631"/>
            <a:ext cx="36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DCFAEF-374C-4244-9EF7-851298D7171B}"/>
              </a:ext>
            </a:extLst>
          </p:cNvPr>
          <p:cNvSpPr txBox="1"/>
          <p:nvPr/>
        </p:nvSpPr>
        <p:spPr>
          <a:xfrm>
            <a:off x="695914" y="1737270"/>
            <a:ext cx="36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D6449E-9CEE-134C-BEC5-FC0AA7CC54EC}"/>
              </a:ext>
            </a:extLst>
          </p:cNvPr>
          <p:cNvSpPr txBox="1"/>
          <p:nvPr/>
        </p:nvSpPr>
        <p:spPr>
          <a:xfrm>
            <a:off x="1436517" y="4646711"/>
            <a:ext cx="18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w</a:t>
            </a:r>
            <a:r>
              <a:rPr lang="en-US" sz="1800" b="1" baseline="-25000" dirty="0"/>
              <a:t>0</a:t>
            </a:r>
            <a:r>
              <a:rPr lang="en-US" sz="1800" b="1" dirty="0"/>
              <a:t> (Intercept)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F83810-403B-B14B-8064-B2F1DD359A03}"/>
              </a:ext>
            </a:extLst>
          </p:cNvPr>
          <p:cNvCxnSpPr>
            <a:cxnSpLocks/>
          </p:cNvCxnSpPr>
          <p:nvPr/>
        </p:nvCxnSpPr>
        <p:spPr>
          <a:xfrm flipH="1" flipV="1">
            <a:off x="1089849" y="4440275"/>
            <a:ext cx="378667" cy="34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82137C-632E-024B-B9AA-76CDA0128F28}"/>
              </a:ext>
            </a:extLst>
          </p:cNvPr>
          <p:cNvCxnSpPr/>
          <p:nvPr/>
        </p:nvCxnSpPr>
        <p:spPr>
          <a:xfrm>
            <a:off x="2599182" y="3547872"/>
            <a:ext cx="7474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CCC635-C9F5-2649-BE9C-BFD02DA7E1C5}"/>
              </a:ext>
            </a:extLst>
          </p:cNvPr>
          <p:cNvCxnSpPr>
            <a:cxnSpLocks/>
          </p:cNvCxnSpPr>
          <p:nvPr/>
        </p:nvCxnSpPr>
        <p:spPr>
          <a:xfrm flipV="1">
            <a:off x="3348066" y="3111465"/>
            <a:ext cx="0" cy="438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84C31C-3D3D-3F4D-99CE-05AAB0CEE663}"/>
                  </a:ext>
                </a:extLst>
              </p:cNvPr>
              <p:cNvSpPr txBox="1"/>
              <p:nvPr/>
            </p:nvSpPr>
            <p:spPr>
              <a:xfrm>
                <a:off x="2879168" y="3537525"/>
                <a:ext cx="240450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84C31C-3D3D-3F4D-99CE-05AAB0CEE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168" y="3537525"/>
                <a:ext cx="240450" cy="292388"/>
              </a:xfrm>
              <a:prstGeom prst="rect">
                <a:avLst/>
              </a:prstGeom>
              <a:blipFill>
                <a:blip r:embed="rId3"/>
                <a:stretch>
                  <a:fillRect l="-150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E5D0A-DF5B-4D4C-BC81-0CB16D811A79}"/>
                  </a:ext>
                </a:extLst>
              </p:cNvPr>
              <p:cNvSpPr txBox="1"/>
              <p:nvPr/>
            </p:nvSpPr>
            <p:spPr>
              <a:xfrm>
                <a:off x="3375500" y="3224118"/>
                <a:ext cx="24365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1E5D0A-DF5B-4D4C-BC81-0CB16D81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00" y="3224118"/>
                <a:ext cx="243656" cy="292388"/>
              </a:xfrm>
              <a:prstGeom prst="rect">
                <a:avLst/>
              </a:prstGeom>
              <a:blipFill>
                <a:blip r:embed="rId4"/>
                <a:stretch>
                  <a:fillRect l="-100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198312-2AEE-A749-8C74-A49F95E55068}"/>
                  </a:ext>
                </a:extLst>
              </p:cNvPr>
              <p:cNvSpPr txBox="1"/>
              <p:nvPr/>
            </p:nvSpPr>
            <p:spPr>
              <a:xfrm>
                <a:off x="3533193" y="3970446"/>
                <a:ext cx="2595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dirty="0"/>
                  <a:t>w</a:t>
                </a:r>
                <a:r>
                  <a:rPr lang="en-US" sz="1800" b="1" baseline="-25000" dirty="0"/>
                  <a:t>1</a:t>
                </a:r>
                <a:r>
                  <a:rPr lang="en-US" sz="1800" b="1" dirty="0"/>
                  <a:t>(slope) =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1800" b="1" dirty="0"/>
                  <a:t>/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1800" b="1" dirty="0" err="1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198312-2AEE-A749-8C74-A49F95E5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193" y="3970446"/>
                <a:ext cx="2595829" cy="369332"/>
              </a:xfrm>
              <a:prstGeom prst="rect">
                <a:avLst/>
              </a:prstGeom>
              <a:blipFill>
                <a:blip r:embed="rId5"/>
                <a:stretch>
                  <a:fillRect l="-14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BCFF68-FD6C-8843-B0F9-17B9B24565D7}"/>
              </a:ext>
            </a:extLst>
          </p:cNvPr>
          <p:cNvCxnSpPr>
            <a:cxnSpLocks/>
          </p:cNvCxnSpPr>
          <p:nvPr/>
        </p:nvCxnSpPr>
        <p:spPr>
          <a:xfrm flipH="1" flipV="1">
            <a:off x="3350712" y="3629025"/>
            <a:ext cx="268444" cy="368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7F450A-0C05-794B-B037-9339E16739E6}"/>
                  </a:ext>
                </a:extLst>
              </p:cNvPr>
              <p:cNvSpPr txBox="1"/>
              <p:nvPr/>
            </p:nvSpPr>
            <p:spPr>
              <a:xfrm>
                <a:off x="4061600" y="2607963"/>
                <a:ext cx="1990794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1800" b="1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7F450A-0C05-794B-B037-9339E167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600" y="2607963"/>
                <a:ext cx="1990794" cy="353943"/>
              </a:xfrm>
              <a:prstGeom prst="rect">
                <a:avLst/>
              </a:prstGeom>
              <a:blipFill>
                <a:blip r:embed="rId6"/>
                <a:stretch>
                  <a:fillRect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A2031C-347A-FF49-9A47-625C42D05A74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777482" y="2245783"/>
            <a:ext cx="364273" cy="587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24548B-DBB0-994E-840A-631EFA2C85E6}"/>
                  </a:ext>
                </a:extLst>
              </p:cNvPr>
              <p:cNvSpPr txBox="1"/>
              <p:nvPr/>
            </p:nvSpPr>
            <p:spPr>
              <a:xfrm>
                <a:off x="1528656" y="1876451"/>
                <a:ext cx="2497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b="1" dirty="0"/>
                  <a:t>vertical offset = |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- y |</a:t>
                </a:r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24548B-DBB0-994E-840A-631EFA2C8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56" y="1876451"/>
                <a:ext cx="2497651" cy="369332"/>
              </a:xfrm>
              <a:prstGeom prst="rect">
                <a:avLst/>
              </a:prstGeom>
              <a:blipFill>
                <a:blip r:embed="rId7"/>
                <a:stretch>
                  <a:fillRect l="-2030" t="-6667" r="-5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1710ADE5-A4C9-E84D-9E12-4CF3C5F1C043}"/>
              </a:ext>
            </a:extLst>
          </p:cNvPr>
          <p:cNvSpPr/>
          <p:nvPr/>
        </p:nvSpPr>
        <p:spPr>
          <a:xfrm rot="10800000">
            <a:off x="1627807" y="325763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4CBE29-7E15-9C4B-AFCC-916A8CF3DE46}"/>
              </a:ext>
            </a:extLst>
          </p:cNvPr>
          <p:cNvSpPr/>
          <p:nvPr/>
        </p:nvSpPr>
        <p:spPr>
          <a:xfrm>
            <a:off x="1857649" y="414941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946E56E-A97C-EC4B-AD0E-24E5FD9C09DC}"/>
              </a:ext>
            </a:extLst>
          </p:cNvPr>
          <p:cNvSpPr/>
          <p:nvPr/>
        </p:nvSpPr>
        <p:spPr>
          <a:xfrm rot="10800000">
            <a:off x="2180211" y="342506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4AAD151-28F0-EF4C-B406-240C22AD714F}"/>
              </a:ext>
            </a:extLst>
          </p:cNvPr>
          <p:cNvSpPr/>
          <p:nvPr/>
        </p:nvSpPr>
        <p:spPr>
          <a:xfrm>
            <a:off x="2429852" y="397533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8C39A40-7F8A-D745-96A0-2EFAEE548DAF}"/>
              </a:ext>
            </a:extLst>
          </p:cNvPr>
          <p:cNvSpPr/>
          <p:nvPr/>
        </p:nvSpPr>
        <p:spPr>
          <a:xfrm>
            <a:off x="2620240" y="299695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4F587BD-48C8-4240-B0E5-449A564EC412}"/>
              </a:ext>
            </a:extLst>
          </p:cNvPr>
          <p:cNvSpPr/>
          <p:nvPr/>
        </p:nvSpPr>
        <p:spPr>
          <a:xfrm rot="10800000">
            <a:off x="3104648" y="235777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D4C9ED1-ED81-9F4C-AE01-0B074E47C1AC}"/>
              </a:ext>
            </a:extLst>
          </p:cNvPr>
          <p:cNvSpPr/>
          <p:nvPr/>
        </p:nvSpPr>
        <p:spPr>
          <a:xfrm>
            <a:off x="3734353" y="344867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E25DC2-2D3A-5A48-8964-1E3F629F668D}"/>
              </a:ext>
            </a:extLst>
          </p:cNvPr>
          <p:cNvCxnSpPr>
            <a:cxnSpLocks/>
          </p:cNvCxnSpPr>
          <p:nvPr/>
        </p:nvCxnSpPr>
        <p:spPr>
          <a:xfrm flipH="1">
            <a:off x="799973" y="2468880"/>
            <a:ext cx="3686426" cy="21259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48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 multiple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2400" dirty="0"/>
                  <a:t>), the equation extends to: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1" dirty="0"/>
                  <a:t>Example:</a:t>
                </a:r>
                <a:r>
                  <a:rPr lang="en-US" sz="2400" dirty="0"/>
                  <a:t> Predict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house prices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) using multiple features: </a:t>
                </a:r>
                <a:r>
                  <a:rPr lang="en-US" sz="2400" dirty="0">
                    <a:solidFill>
                      <a:srgbClr val="00B050"/>
                    </a:solidFill>
                  </a:rPr>
                  <a:t>number of bedrooms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square feet living space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number of bathrooms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), and </a:t>
                </a:r>
                <a:r>
                  <a:rPr lang="en-US" sz="2400" dirty="0">
                    <a:solidFill>
                      <a:srgbClr val="00B050"/>
                    </a:solidFill>
                  </a:rPr>
                  <a:t>number of floors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1800B0-EFB4-EB42-BF0F-3F2893AE8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99399"/>
              </p:ext>
            </p:extLst>
          </p:nvPr>
        </p:nvGraphicFramePr>
        <p:xfrm>
          <a:off x="2031469" y="3691688"/>
          <a:ext cx="812588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222053526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51727043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37831483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65579469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661153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sqft_living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bathrooms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 ($)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3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221900.0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06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538000.0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03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180000.0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3939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604000.0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9432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80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Example (continued):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sz="2400" dirty="0"/>
                  <a:t>Calculated regression coefficients: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Regression equation: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Assuming all other variables stay the same, increasing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sqft</m:t>
                    </m:r>
                    <m:r>
                      <a:rPr lang="en-US" sz="24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living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by 1 foot square, increases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price</m:t>
                    </m:r>
                  </m:oMath>
                </a14:m>
                <a:r>
                  <a:rPr lang="en-US" sz="2400" dirty="0"/>
                  <a:t> by $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309.39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1800B0-EFB4-EB42-BF0F-3F2893AE8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66004"/>
              </p:ext>
            </p:extLst>
          </p:nvPr>
        </p:nvGraphicFramePr>
        <p:xfrm>
          <a:off x="1162790" y="2612061"/>
          <a:ext cx="985573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796">
                  <a:extLst>
                    <a:ext uri="{9D8B030D-6E8A-4147-A177-3AD203B41FA5}">
                      <a16:colId xmlns:a16="http://schemas.microsoft.com/office/drawing/2014/main" val="2220535262"/>
                    </a:ext>
                  </a:extLst>
                </a:gridCol>
                <a:gridCol w="2051758">
                  <a:extLst>
                    <a:ext uri="{9D8B030D-6E8A-4147-A177-3AD203B41FA5}">
                      <a16:colId xmlns:a16="http://schemas.microsoft.com/office/drawing/2014/main" val="1517270432"/>
                    </a:ext>
                  </a:extLst>
                </a:gridCol>
                <a:gridCol w="1941566">
                  <a:extLst>
                    <a:ext uri="{9D8B030D-6E8A-4147-A177-3AD203B41FA5}">
                      <a16:colId xmlns:a16="http://schemas.microsoft.com/office/drawing/2014/main" val="2378314832"/>
                    </a:ext>
                  </a:extLst>
                </a:gridCol>
                <a:gridCol w="1875790">
                  <a:extLst>
                    <a:ext uri="{9D8B030D-6E8A-4147-A177-3AD203B41FA5}">
                      <a16:colId xmlns:a16="http://schemas.microsoft.com/office/drawing/2014/main" val="65579469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1661153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b="0" i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r>
                        <a:rPr lang="en-US" b="0" baseline="-25000" dirty="0"/>
                        <a:t> </a:t>
                      </a:r>
                      <a:r>
                        <a:rPr lang="en-US" b="0" baseline="0" dirty="0"/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US" b="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 </a:t>
                      </a:r>
                      <a:r>
                        <a:rPr lang="en-US" b="0" baseline="0" dirty="0"/>
                        <a:t>(bedrooms)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sqft</a:t>
                      </a:r>
                      <a:r>
                        <a:rPr lang="en-US" sz="19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_living</a:t>
                      </a:r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(bathrooms)</a:t>
                      </a:r>
                      <a:endParaRPr lang="en-US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w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  <a:r>
                        <a:rPr lang="en-US" sz="1900" b="0" i="0" u="none" strike="noStrike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floors)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3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74669.67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-57847.96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309.39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7853.52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/>
                        <a:t>200.497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063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CEA5AB-C44F-F341-A539-6FD435E5032E}"/>
                  </a:ext>
                </a:extLst>
              </p:cNvPr>
              <p:cNvSpPr/>
              <p:nvPr/>
            </p:nvSpPr>
            <p:spPr>
              <a:xfrm>
                <a:off x="1162790" y="4189666"/>
                <a:ext cx="100894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dirty="0"/>
                      <m:t>74669.67</m:t>
                    </m:r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−57847.96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309.39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7853.52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/>
                      <m:t>200.497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CEA5AB-C44F-F341-A539-6FD435E50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90" y="4189666"/>
                <a:ext cx="10089410" cy="461665"/>
              </a:xfrm>
              <a:prstGeom prst="rect">
                <a:avLst/>
              </a:prstGeom>
              <a:blipFill>
                <a:blip r:embed="rId3"/>
                <a:stretch>
                  <a:fillRect l="-1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4D3B163-47D1-414A-8277-92D28E5664FA}"/>
              </a:ext>
            </a:extLst>
          </p:cNvPr>
          <p:cNvSpPr/>
          <p:nvPr/>
        </p:nvSpPr>
        <p:spPr>
          <a:xfrm>
            <a:off x="5619493" y="4058287"/>
            <a:ext cx="1463135" cy="69176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Linear regression was useful when predicting continuous values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1" dirty="0"/>
                  <a:t>Question: Can we use a similar approach to solve classification problems?</a:t>
                </a:r>
              </a:p>
              <a:p>
                <a:pPr marL="0" indent="0">
                  <a:buNone/>
                </a:pPr>
                <a:r>
                  <a:rPr lang="en-US" sz="2400" dirty="0"/>
                  <a:t>The most simple classification problem is a binary classification, where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{0, 1} 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Examples:</a:t>
                </a:r>
              </a:p>
              <a:p>
                <a:pPr lvl="1"/>
                <a:r>
                  <a:rPr lang="en-US" sz="2400" dirty="0"/>
                  <a:t>Email: Spam or Not Spam</a:t>
                </a:r>
              </a:p>
              <a:p>
                <a:pPr lvl="1"/>
                <a:r>
                  <a:rPr lang="en-US" sz="2400" dirty="0"/>
                  <a:t>Text: Positive or Negative product review</a:t>
                </a:r>
              </a:p>
              <a:p>
                <a:pPr lvl="1"/>
                <a:r>
                  <a:rPr lang="en-US" sz="2400" dirty="0"/>
                  <a:t>Image: Cat or Not Cat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401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Idea: </a:t>
                </a:r>
                <a:r>
                  <a:rPr lang="en-US" sz="2400" dirty="0"/>
                  <a:t>We can apply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9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743553" y="1973974"/>
                <a:ext cx="6445272" cy="1761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   “squashes”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values to the 0 – 1 range.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53" y="1973974"/>
                <a:ext cx="6445272" cy="1761893"/>
              </a:xfrm>
              <a:prstGeom prst="rect">
                <a:avLst/>
              </a:prstGeom>
              <a:blipFill>
                <a:blip r:embed="rId4"/>
                <a:stretch>
                  <a:fillRect l="-1179" t="-2143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173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Idea: </a:t>
                </a:r>
                <a:r>
                  <a:rPr lang="en-US" sz="2400" dirty="0"/>
                  <a:t>We can apply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9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743553" y="1973974"/>
                <a:ext cx="6445272" cy="3100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   “squashes”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values to the 0 – 1 range.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define a “Decision boundary” at 0.5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0.5, round down (class 0)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0.5, round up (class 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53" y="1973974"/>
                <a:ext cx="6445272" cy="3100721"/>
              </a:xfrm>
              <a:prstGeom prst="rect">
                <a:avLst/>
              </a:prstGeom>
              <a:blipFill>
                <a:blip r:embed="rId4"/>
                <a:stretch>
                  <a:fillRect l="-1179" t="-1220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77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7573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Idea: </a:t>
                </a:r>
                <a:r>
                  <a:rPr lang="en-US" sz="2400" dirty="0"/>
                  <a:t>We can apply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function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 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0883004" cy="4599628"/>
              </a:xfrm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D42A4A-93CD-E54F-BD22-AF458976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9" y="2169695"/>
            <a:ext cx="4940300" cy="337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/>
              <p:nvPr/>
            </p:nvSpPr>
            <p:spPr>
              <a:xfrm>
                <a:off x="5743553" y="1973974"/>
                <a:ext cx="6445272" cy="396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Sigmoid (Logistic) function</a:t>
                </a:r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   “squashes”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values to the 0 – 1 range.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define a “Decision boundary” at 0.5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0.5, round down (class 0)</a:t>
                </a:r>
              </a:p>
              <a:p>
                <a:pPr marL="683119" lvl="1" indent="-342900">
                  <a:buFontTx/>
                  <a:buChar char="-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400" b="0" i="0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0.5, round up (class 1)</a:t>
                </a:r>
              </a:p>
              <a:p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regression equation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3B90-0006-434A-8C8B-6839C149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53" y="1973974"/>
                <a:ext cx="6445272" cy="3962495"/>
              </a:xfrm>
              <a:prstGeom prst="rect">
                <a:avLst/>
              </a:prstGeom>
              <a:blipFill>
                <a:blip r:embed="rId4"/>
                <a:stretch>
                  <a:fillRect l="-1179" t="-958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B235-0BCB-A741-8415-D13A714DADCA}"/>
              </a:ext>
            </a:extLst>
          </p:cNvPr>
          <p:cNvCxnSpPr>
            <a:cxnSpLocks/>
          </p:cNvCxnSpPr>
          <p:nvPr/>
        </p:nvCxnSpPr>
        <p:spPr>
          <a:xfrm>
            <a:off x="747833" y="3659139"/>
            <a:ext cx="46094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81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Log-loss: </a:t>
                </a:r>
                <a:r>
                  <a:rPr lang="en-US" sz="2400" dirty="0"/>
                  <a:t>A numeric value that measures the performance of a binary classifier when the output of the model is a probability between 0 and 1.</a:t>
                </a:r>
              </a:p>
              <a:p>
                <a:pPr lvl="1"/>
                <a:r>
                  <a:rPr lang="en-US" sz="2000" dirty="0"/>
                  <a:t>The output of the Logistic Regression is between 0-1. This is a suitable loss function.</a:t>
                </a:r>
              </a:p>
              <a:p>
                <a:pPr lvl="1"/>
                <a:r>
                  <a:rPr lang="en-US" sz="2000" dirty="0"/>
                  <a:t>To improve model learning from the data, we want to minimize it.</a:t>
                </a:r>
              </a:p>
              <a:p>
                <a:pPr marL="21014" indent="0">
                  <a:buNone/>
                </a:pPr>
                <a:endParaRPr lang="en-US" sz="2400" dirty="0"/>
              </a:p>
              <a:p>
                <a:pPr marL="21014" indent="0">
                  <a:buNone/>
                </a:pPr>
                <a:r>
                  <a:rPr lang="en-US" sz="2400" dirty="0"/>
                  <a:t>In mathematical terms,</a:t>
                </a:r>
              </a:p>
              <a:p>
                <a:pPr marL="456971" lvl="1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oss</m:t>
                      </m:r>
                      <m:r>
                        <a:rPr lang="en-US" sz="26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6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{0, 1},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: probability of class (i.e.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400" dirty="0"/>
                  <a:t>),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US" sz="2400" dirty="0"/>
                  <a:t>: logarithm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124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8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/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/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230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Log-loss (Binary Cross-Entropy)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cs typeface="Calibri" panose="020F0502020204030204" pitchFamily="34" charset="0"/>
                  </a:rPr>
                  <a:t>Example: </a:t>
                </a:r>
                <a:r>
                  <a:rPr lang="en-US" sz="2400" dirty="0">
                    <a:cs typeface="Calibri" panose="020F0502020204030204" pitchFamily="34" charset="0"/>
                  </a:rPr>
                  <a:t>Let’s calculate the log-loss </a:t>
                </a:r>
              </a:p>
              <a:p>
                <a:pPr marL="0" indent="0">
                  <a:buNone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Calibri" panose="020F0502020204030204" pitchFamily="34" charset="0"/>
                  </a:rPr>
                  <a:t>for the following scenarios: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0.3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400" dirty="0"/>
                  <a:t>: true class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dirty="0"/>
                  <a:t> = 0.8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16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/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LogLoss</m:t>
                      </m:r>
                      <m:r>
                        <a:rPr lang="en-US" sz="24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4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BFC4CC-0678-B44B-B364-721076FCB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1" y="1788764"/>
                <a:ext cx="7173073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/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F9281A-ACF4-7346-ADD7-990FF66A6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0" y="3364420"/>
                <a:ext cx="5893216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FF53B00-34B2-574D-96A9-D644C9BDEF1D}"/>
              </a:ext>
            </a:extLst>
          </p:cNvPr>
          <p:cNvSpPr txBox="1"/>
          <p:nvPr/>
        </p:nvSpPr>
        <p:spPr>
          <a:xfrm>
            <a:off x="8863216" y="2258391"/>
            <a:ext cx="175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 err="1"/>
              <a:t>LogLoss</a:t>
            </a:r>
            <a:r>
              <a:rPr lang="en-US" sz="1400" dirty="0"/>
              <a:t> when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1400" dirty="0"/>
              <a:t>=1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B8CFC-9D72-8249-B98E-34792189D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77" y="2478460"/>
            <a:ext cx="4889500" cy="3327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343CF-EA47-1545-9EDB-567AE441B378}"/>
              </a:ext>
            </a:extLst>
          </p:cNvPr>
          <p:cNvCxnSpPr/>
          <p:nvPr/>
        </p:nvCxnSpPr>
        <p:spPr>
          <a:xfrm>
            <a:off x="8990100" y="4876005"/>
            <a:ext cx="0" cy="45720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53D4ED-C8CA-EF4A-9F60-5BADB15A2143}"/>
              </a:ext>
            </a:extLst>
          </p:cNvPr>
          <p:cNvCxnSpPr/>
          <p:nvPr/>
        </p:nvCxnSpPr>
        <p:spPr>
          <a:xfrm>
            <a:off x="10937115" y="5143523"/>
            <a:ext cx="0" cy="18288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084227-D968-0A41-8055-6FA635121A4C}"/>
              </a:ext>
            </a:extLst>
          </p:cNvPr>
          <p:cNvCxnSpPr>
            <a:cxnSpLocks/>
          </p:cNvCxnSpPr>
          <p:nvPr/>
        </p:nvCxnSpPr>
        <p:spPr>
          <a:xfrm>
            <a:off x="7630036" y="4877890"/>
            <a:ext cx="1325880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5B3F02-4DCC-614A-B628-6271ECD73CFD}"/>
              </a:ext>
            </a:extLst>
          </p:cNvPr>
          <p:cNvCxnSpPr>
            <a:cxnSpLocks/>
          </p:cNvCxnSpPr>
          <p:nvPr/>
        </p:nvCxnSpPr>
        <p:spPr>
          <a:xfrm>
            <a:off x="7630036" y="5145943"/>
            <a:ext cx="3298533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BA9F4B-1FEB-CF4E-93FC-EEF2FB3A823A}"/>
              </a:ext>
            </a:extLst>
          </p:cNvPr>
          <p:cNvSpPr txBox="1"/>
          <p:nvPr/>
        </p:nvSpPr>
        <p:spPr>
          <a:xfrm>
            <a:off x="8783269" y="4501756"/>
            <a:ext cx="760576" cy="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p=0.3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4652C-7F47-B845-AE3D-C89EA1603DFA}"/>
              </a:ext>
            </a:extLst>
          </p:cNvPr>
          <p:cNvSpPr txBox="1"/>
          <p:nvPr/>
        </p:nvSpPr>
        <p:spPr>
          <a:xfrm>
            <a:off x="10773831" y="4750385"/>
            <a:ext cx="760576" cy="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p=0.8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D16194-355E-5F48-AC2A-7EB23088ECAE}"/>
              </a:ext>
            </a:extLst>
          </p:cNvPr>
          <p:cNvSpPr/>
          <p:nvPr/>
        </p:nvSpPr>
        <p:spPr>
          <a:xfrm>
            <a:off x="10890800" y="509481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6C545B-648A-CA46-87B8-518D9D7030DF}"/>
              </a:ext>
            </a:extLst>
          </p:cNvPr>
          <p:cNvSpPr/>
          <p:nvPr/>
        </p:nvSpPr>
        <p:spPr>
          <a:xfrm>
            <a:off x="8943785" y="483131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/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−(1∗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)=0.1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FFBAA-7F40-E54E-B747-956EBFE19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8" y="4637559"/>
                <a:ext cx="5736122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F708D05-BFA1-A043-B7AD-72FB731A2E1B}"/>
              </a:ext>
            </a:extLst>
          </p:cNvPr>
          <p:cNvSpPr/>
          <p:nvPr/>
        </p:nvSpPr>
        <p:spPr>
          <a:xfrm>
            <a:off x="6023572" y="3415335"/>
            <a:ext cx="700755" cy="3458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4EE23-B697-4F46-B85A-40840259DBCA}"/>
              </a:ext>
            </a:extLst>
          </p:cNvPr>
          <p:cNvSpPr/>
          <p:nvPr/>
        </p:nvSpPr>
        <p:spPr>
          <a:xfrm>
            <a:off x="6033554" y="4702405"/>
            <a:ext cx="543059" cy="3310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7C4-0FAC-3D46-A05F-92BD08C39516}"/>
              </a:ext>
            </a:extLst>
          </p:cNvPr>
          <p:cNvSpPr txBox="1"/>
          <p:nvPr/>
        </p:nvSpPr>
        <p:spPr>
          <a:xfrm>
            <a:off x="1181960" y="5598701"/>
            <a:ext cx="4206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Better prediction gives smaller 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C8BB-EA03-D54B-92BB-A263C7A50AFE}"/>
              </a:ext>
            </a:extLst>
          </p:cNvPr>
          <p:cNvCxnSpPr>
            <a:cxnSpLocks/>
          </p:cNvCxnSpPr>
          <p:nvPr/>
        </p:nvCxnSpPr>
        <p:spPr>
          <a:xfrm flipV="1">
            <a:off x="5308458" y="5143523"/>
            <a:ext cx="1065492" cy="612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09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final project dataset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ML Model: Logistic Regression</a:t>
            </a:r>
          </a:p>
          <a:p>
            <a:pPr lvl="1"/>
            <a:r>
              <a:rPr lang="en-US" sz="2800" dirty="0"/>
              <a:t>Model Evaluation: F1 score and Threshold Calibration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“EMBK-NLP-DAY2-LOGREGR-NB.ipynb”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1693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985978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242868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One of the important part of supervised learning algorithms is to define an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objective function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J(w)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to optimize, where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2800" dirty="0"/>
                  <a:t> refers to the weights or the coefficients of the model.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800" dirty="0"/>
                  <a:t>In the case of Linear and Logistic Regression:</a:t>
                </a:r>
              </a:p>
              <a:p>
                <a:pPr lvl="1"/>
                <a:r>
                  <a:rPr lang="en-US" sz="2400" b="1" dirty="0"/>
                  <a:t>Linear regression (Squared Error):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4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400" b="1" dirty="0"/>
                  <a:t>Logistic regression (</a:t>
                </a:r>
                <a:r>
                  <a:rPr lang="en-US" sz="2400" b="1" dirty="0" err="1"/>
                  <a:t>Logloss</a:t>
                </a:r>
                <a:r>
                  <a:rPr lang="en-US" sz="2400" b="1" dirty="0"/>
                  <a:t>):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sz="2400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21014" indent="0">
                  <a:buNone/>
                </a:pPr>
                <a:endParaRPr lang="en-US" sz="2400" dirty="0"/>
              </a:p>
              <a:p>
                <a:pPr marL="21014" indent="0">
                  <a:buNone/>
                </a:pPr>
                <a:r>
                  <a:rPr lang="en-US" sz="2800" b="1" dirty="0"/>
                  <a:t>Gradient descent searches for the weights that minimize the cost function.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4208" y="1310105"/>
                <a:ext cx="11242868" cy="4599628"/>
              </a:xfrm>
              <a:blipFill>
                <a:blip r:embed="rId2"/>
                <a:stretch>
                  <a:fillRect l="-1129" t="-1377" b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944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Gradient Descent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5A6FC9-3245-DA49-A01A-B5E1E815E2B1}"/>
              </a:ext>
            </a:extLst>
          </p:cNvPr>
          <p:cNvCxnSpPr>
            <a:cxnSpLocks/>
          </p:cNvCxnSpPr>
          <p:nvPr/>
        </p:nvCxnSpPr>
        <p:spPr>
          <a:xfrm>
            <a:off x="1153119" y="4603799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C3D293-D582-C342-BC10-927EDACE450C}"/>
              </a:ext>
            </a:extLst>
          </p:cNvPr>
          <p:cNvCxnSpPr>
            <a:cxnSpLocks/>
          </p:cNvCxnSpPr>
          <p:nvPr/>
        </p:nvCxnSpPr>
        <p:spPr>
          <a:xfrm flipV="1">
            <a:off x="1153119" y="2138903"/>
            <a:ext cx="0" cy="2468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6DED8D-1F5A-6B48-AF4C-242C4992871C}"/>
              </a:ext>
            </a:extLst>
          </p:cNvPr>
          <p:cNvSpPr/>
          <p:nvPr/>
        </p:nvSpPr>
        <p:spPr>
          <a:xfrm>
            <a:off x="1423463" y="1860605"/>
            <a:ext cx="2146855" cy="27431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56933-0051-1C41-86FA-5091512D6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98" y="1728133"/>
            <a:ext cx="2922095" cy="1392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3E88E0-4EFE-2743-9793-DE9B7A911D07}"/>
              </a:ext>
            </a:extLst>
          </p:cNvPr>
          <p:cNvSpPr txBox="1"/>
          <p:nvPr/>
        </p:nvSpPr>
        <p:spPr>
          <a:xfrm>
            <a:off x="551763" y="2154343"/>
            <a:ext cx="704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J(w)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D0877-4D22-6E4F-911A-5B7F2E144CD7}"/>
              </a:ext>
            </a:extLst>
          </p:cNvPr>
          <p:cNvSpPr txBox="1"/>
          <p:nvPr/>
        </p:nvSpPr>
        <p:spPr>
          <a:xfrm>
            <a:off x="3224437" y="4659273"/>
            <a:ext cx="34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5FA80-FD69-704A-A223-6965DC4C9AC6}"/>
              </a:ext>
            </a:extLst>
          </p:cNvPr>
          <p:cNvSpPr/>
          <p:nvPr/>
        </p:nvSpPr>
        <p:spPr>
          <a:xfrm>
            <a:off x="1457257" y="339808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59E101-D744-CE4A-BC8B-34B09C1FD227}"/>
              </a:ext>
            </a:extLst>
          </p:cNvPr>
          <p:cNvCxnSpPr>
            <a:cxnSpLocks/>
          </p:cNvCxnSpPr>
          <p:nvPr/>
        </p:nvCxnSpPr>
        <p:spPr>
          <a:xfrm>
            <a:off x="1554049" y="3578303"/>
            <a:ext cx="46794" cy="252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41E73C-6335-6A47-9BC9-BD2CC59E10D8}"/>
              </a:ext>
            </a:extLst>
          </p:cNvPr>
          <p:cNvCxnSpPr>
            <a:cxnSpLocks/>
          </p:cNvCxnSpPr>
          <p:nvPr/>
        </p:nvCxnSpPr>
        <p:spPr>
          <a:xfrm>
            <a:off x="1599260" y="3825947"/>
            <a:ext cx="81754" cy="172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88C39F-11AF-EC46-9131-1257E99C8AA7}"/>
              </a:ext>
            </a:extLst>
          </p:cNvPr>
          <p:cNvCxnSpPr>
            <a:cxnSpLocks/>
          </p:cNvCxnSpPr>
          <p:nvPr/>
        </p:nvCxnSpPr>
        <p:spPr>
          <a:xfrm>
            <a:off x="1688557" y="4002351"/>
            <a:ext cx="87668" cy="140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D30CC6-876A-074C-B2BA-06281679575D}"/>
              </a:ext>
            </a:extLst>
          </p:cNvPr>
          <p:cNvCxnSpPr>
            <a:cxnSpLocks/>
          </p:cNvCxnSpPr>
          <p:nvPr/>
        </p:nvCxnSpPr>
        <p:spPr>
          <a:xfrm>
            <a:off x="1793224" y="4143215"/>
            <a:ext cx="92639" cy="9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47617E-9FF2-E646-8A82-C5D29C731573}"/>
                  </a:ext>
                </a:extLst>
              </p:cNvPr>
              <p:cNvSpPr txBox="1"/>
              <p:nvPr/>
            </p:nvSpPr>
            <p:spPr>
              <a:xfrm>
                <a:off x="4345557" y="1302601"/>
                <a:ext cx="7558257" cy="4735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Gradient Descent </a:t>
                </a:r>
                <a:r>
                  <a:rPr lang="en-US" sz="2400" dirty="0"/>
                  <a:t>finds the minimum of a cost function by moving in the direction of the steepest descent iteratively. At each iteration, weights are updated by: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where the weight update </a:t>
                </a:r>
                <a14:m>
                  <m:oMath xmlns:m="http://schemas.openxmlformats.org/officeDocument/2006/math">
                    <m: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is the multiplication of the 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400" dirty="0"/>
                  <a:t>, and the negative gradient: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The gradient is given by the derivative of the cost function with respect to the weight: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47617E-9FF2-E646-8A82-C5D29C73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557" y="1302601"/>
                <a:ext cx="7558257" cy="4735335"/>
              </a:xfrm>
              <a:prstGeom prst="rect">
                <a:avLst/>
              </a:prstGeom>
              <a:blipFill>
                <a:blip r:embed="rId3"/>
                <a:stretch>
                  <a:fillRect l="-1174" t="-1072" r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FFE7A3-3411-4B47-AC58-F148DA229D0E}"/>
              </a:ext>
            </a:extLst>
          </p:cNvPr>
          <p:cNvCxnSpPr>
            <a:cxnSpLocks/>
          </p:cNvCxnSpPr>
          <p:nvPr/>
        </p:nvCxnSpPr>
        <p:spPr>
          <a:xfrm>
            <a:off x="1902080" y="4252071"/>
            <a:ext cx="92639" cy="96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44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9576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Decision Trees are flowchart-like structures that can be used for classification or regression tasks. 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0BE6-955D-1041-8166-4B30DADC69DA}"/>
              </a:ext>
            </a:extLst>
          </p:cNvPr>
          <p:cNvGrpSpPr/>
          <p:nvPr/>
        </p:nvGrpSpPr>
        <p:grpSpPr>
          <a:xfrm>
            <a:off x="1308299" y="2519395"/>
            <a:ext cx="2871228" cy="3281949"/>
            <a:chOff x="8482572" y="2622833"/>
            <a:chExt cx="1868941" cy="21362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98D339-6665-EC48-B8E1-1B2A5F3FF76A}"/>
                </a:ext>
              </a:extLst>
            </p:cNvPr>
            <p:cNvSpPr/>
            <p:nvPr/>
          </p:nvSpPr>
          <p:spPr>
            <a:xfrm>
              <a:off x="9179051" y="2622833"/>
              <a:ext cx="561732" cy="326237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7D2B4A-8B29-4440-A671-6C09DCF86B76}"/>
                </a:ext>
              </a:extLst>
            </p:cNvPr>
            <p:cNvSpPr/>
            <p:nvPr/>
          </p:nvSpPr>
          <p:spPr>
            <a:xfrm>
              <a:off x="8760814" y="3223064"/>
              <a:ext cx="561732" cy="3262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63E727-12F0-964E-A5DA-2E64620E4E19}"/>
                </a:ext>
              </a:extLst>
            </p:cNvPr>
            <p:cNvSpPr/>
            <p:nvPr/>
          </p:nvSpPr>
          <p:spPr>
            <a:xfrm>
              <a:off x="9519415" y="3230565"/>
              <a:ext cx="556483" cy="28524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187B8C-2F19-A243-934C-8B2295016328}"/>
                </a:ext>
              </a:extLst>
            </p:cNvPr>
            <p:cNvSpPr/>
            <p:nvPr/>
          </p:nvSpPr>
          <p:spPr>
            <a:xfrm>
              <a:off x="8482572" y="3851952"/>
              <a:ext cx="556483" cy="28524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 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305A5A-EC9D-3D4E-BF52-31A2E1E50151}"/>
                </a:ext>
              </a:extLst>
            </p:cNvPr>
            <p:cNvSpPr/>
            <p:nvPr/>
          </p:nvSpPr>
          <p:spPr>
            <a:xfrm>
              <a:off x="9103366" y="3846702"/>
              <a:ext cx="561732" cy="3262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6DBC6F-C9BB-6142-B269-B941DB6A1E6E}"/>
                </a:ext>
              </a:extLst>
            </p:cNvPr>
            <p:cNvCxnSpPr/>
            <p:nvPr/>
          </p:nvCxnSpPr>
          <p:spPr>
            <a:xfrm flipH="1">
              <a:off x="9126552" y="2949070"/>
              <a:ext cx="195994" cy="27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5FE809-010D-EC4B-A82E-ACE2162B4644}"/>
                </a:ext>
              </a:extLst>
            </p:cNvPr>
            <p:cNvCxnSpPr/>
            <p:nvPr/>
          </p:nvCxnSpPr>
          <p:spPr>
            <a:xfrm flipH="1">
              <a:off x="8767813" y="3563629"/>
              <a:ext cx="195994" cy="27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83F3018-AB3D-0849-96A5-FA8331DEFDED}"/>
                </a:ext>
              </a:extLst>
            </p:cNvPr>
            <p:cNvCxnSpPr>
              <a:cxnSpLocks/>
            </p:cNvCxnSpPr>
            <p:nvPr/>
          </p:nvCxnSpPr>
          <p:spPr>
            <a:xfrm>
              <a:off x="9126552" y="3553309"/>
              <a:ext cx="195994" cy="284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BE87A0-FECA-9841-A02D-FFCE10B0C7AF}"/>
                </a:ext>
              </a:extLst>
            </p:cNvPr>
            <p:cNvCxnSpPr>
              <a:cxnSpLocks/>
            </p:cNvCxnSpPr>
            <p:nvPr/>
          </p:nvCxnSpPr>
          <p:spPr>
            <a:xfrm>
              <a:off x="9589412" y="2941577"/>
              <a:ext cx="151370" cy="269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427885-66B7-7F40-BEAC-EBFA5BCF1A30}"/>
                </a:ext>
              </a:extLst>
            </p:cNvPr>
            <p:cNvSpPr/>
            <p:nvPr/>
          </p:nvSpPr>
          <p:spPr>
            <a:xfrm>
              <a:off x="8536820" y="4473881"/>
              <a:ext cx="556483" cy="28524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 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86206-BBD9-6C4D-A24B-669684B29CB8}"/>
                </a:ext>
              </a:extLst>
            </p:cNvPr>
            <p:cNvSpPr/>
            <p:nvPr/>
          </p:nvSpPr>
          <p:spPr>
            <a:xfrm>
              <a:off x="9160676" y="4466331"/>
              <a:ext cx="556483" cy="28524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 4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CE65993-604A-7A47-9B84-58DD8BD18B39}"/>
                </a:ext>
              </a:extLst>
            </p:cNvPr>
            <p:cNvCxnSpPr>
              <a:cxnSpLocks/>
            </p:cNvCxnSpPr>
            <p:nvPr/>
          </p:nvCxnSpPr>
          <p:spPr>
            <a:xfrm>
              <a:off x="9539975" y="4166622"/>
              <a:ext cx="487579" cy="270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0C873C-8373-284E-BE81-3DE9BB1D3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9873" y="4183713"/>
              <a:ext cx="438362" cy="253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3FD92F-5A22-A342-87A1-D6CCB3C56081}"/>
                </a:ext>
              </a:extLst>
            </p:cNvPr>
            <p:cNvSpPr/>
            <p:nvPr/>
          </p:nvSpPr>
          <p:spPr>
            <a:xfrm>
              <a:off x="9795030" y="4473881"/>
              <a:ext cx="556483" cy="28524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 5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8C0B4D-8707-AB40-B049-F87750F50C80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32" y="4183713"/>
              <a:ext cx="54685" cy="253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C33AA59-5787-304B-BD4E-5A1A834FCD00}"/>
              </a:ext>
            </a:extLst>
          </p:cNvPr>
          <p:cNvSpPr txBox="1"/>
          <p:nvPr/>
        </p:nvSpPr>
        <p:spPr>
          <a:xfrm>
            <a:off x="4780850" y="2262393"/>
            <a:ext cx="722919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Root Node:</a:t>
            </a:r>
            <a:r>
              <a:rPr lang="en-US" sz="2800" b="1" dirty="0"/>
              <a:t>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is the start node</a:t>
            </a:r>
          </a:p>
          <a:p>
            <a:pPr marL="192916" indent="-192916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>
                <a:solidFill>
                  <a:srgbClr val="0070C0"/>
                </a:solidFill>
              </a:rPr>
              <a:t>Internal Node: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exactly one incoming node and two or more outgoing edges.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attribute conditions to separate records.</a:t>
            </a:r>
          </a:p>
          <a:p>
            <a:pPr marL="192916" indent="-192916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>
                <a:solidFill>
                  <a:srgbClr val="FFC000"/>
                </a:solidFill>
              </a:rPr>
              <a:t>Leaf or Terminal Node: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has exactly one incoming edge and no outgoing edges. 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2000" dirty="0"/>
              <a:t>It is assigned a class label (for classification). </a:t>
            </a:r>
          </a:p>
        </p:txBody>
      </p:sp>
    </p:spTree>
    <p:extLst>
      <p:ext uri="{BB962C8B-B14F-4D97-AF65-F5344CB8AC3E}">
        <p14:creationId xmlns:p14="http://schemas.microsoft.com/office/powerpoint/2010/main" val="2023016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Regularization</a:t>
            </a:r>
            <a:endParaRPr lang="en-US" dirty="0"/>
          </a:p>
        </p:txBody>
      </p:sp>
      <p:sp>
        <p:nvSpPr>
          <p:cNvPr id="249" name="Text Placeholder 2">
            <a:extLst>
              <a:ext uri="{FF2B5EF4-FFF2-40B4-BE49-F238E27FC236}">
                <a16:creationId xmlns:a16="http://schemas.microsoft.com/office/drawing/2014/main" id="{1E65B5EA-BB3F-A74A-A985-E1596BE53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4561" y="1283369"/>
            <a:ext cx="5166492" cy="3665831"/>
          </a:xfrm>
        </p:spPr>
        <p:txBody>
          <a:bodyPr/>
          <a:lstStyle/>
          <a:p>
            <a:pPr marL="342900" indent="-342900"/>
            <a:r>
              <a:rPr lang="en-US" sz="2400" b="1" dirty="0">
                <a:solidFill>
                  <a:srgbClr val="FF0000"/>
                </a:solidFill>
              </a:rPr>
              <a:t>Underfitting: </a:t>
            </a:r>
            <a:r>
              <a:rPr lang="en-US" sz="2400" dirty="0"/>
              <a:t>Model too simple, </a:t>
            </a:r>
            <a:r>
              <a:rPr lang="en-US" sz="2400" b="1" dirty="0"/>
              <a:t>fewer features</a:t>
            </a:r>
            <a:r>
              <a:rPr lang="en-US" sz="2400" dirty="0"/>
              <a:t>, </a:t>
            </a:r>
            <a:r>
              <a:rPr lang="en-US" sz="2400" b="1" dirty="0"/>
              <a:t>smaller weights.</a:t>
            </a:r>
            <a:endParaRPr lang="en-US" sz="2400" dirty="0"/>
          </a:p>
          <a:p>
            <a:pPr marL="342900" indent="-342900"/>
            <a:r>
              <a:rPr lang="en-US" sz="2400" b="1" dirty="0">
                <a:solidFill>
                  <a:srgbClr val="FF0000"/>
                </a:solidFill>
              </a:rPr>
              <a:t>Overfitting: </a:t>
            </a:r>
            <a:r>
              <a:rPr lang="en-US" sz="2400" dirty="0"/>
              <a:t>Model too complex, </a:t>
            </a:r>
            <a:r>
              <a:rPr lang="en-US" sz="2400" b="1" dirty="0"/>
              <a:t>too many features</a:t>
            </a:r>
            <a:r>
              <a:rPr lang="en-US" sz="2400" dirty="0"/>
              <a:t>, </a:t>
            </a:r>
            <a:r>
              <a:rPr lang="en-US" sz="2400" b="1" dirty="0"/>
              <a:t>larger weights, </a:t>
            </a:r>
            <a:r>
              <a:rPr lang="en-US" sz="2400" dirty="0"/>
              <a:t>weak generalization.</a:t>
            </a:r>
            <a:endParaRPr lang="en-US" sz="800" b="1" dirty="0">
              <a:solidFill>
                <a:schemeClr val="accent1"/>
              </a:solidFill>
            </a:endParaRPr>
          </a:p>
          <a:p>
            <a:pPr marL="342900" lvl="0" indent="-342900"/>
            <a:r>
              <a:rPr lang="en-US" sz="2400" b="1" dirty="0">
                <a:solidFill>
                  <a:srgbClr val="0090C3"/>
                </a:solidFill>
              </a:rPr>
              <a:t>‘Just Right’ Model: </a:t>
            </a:r>
            <a:r>
              <a:rPr lang="en-US" sz="2400" dirty="0"/>
              <a:t>Compromise between </a:t>
            </a:r>
            <a:r>
              <a:rPr lang="en-US" sz="2400" b="1" dirty="0"/>
              <a:t>fit</a:t>
            </a:r>
            <a:r>
              <a:rPr lang="en-US" sz="2400" dirty="0"/>
              <a:t> (that is, minimizing a cost function) and </a:t>
            </a:r>
            <a:r>
              <a:rPr lang="en-US" sz="2400" b="1" dirty="0"/>
              <a:t>complexity</a:t>
            </a:r>
            <a:r>
              <a:rPr lang="en-US" sz="2400" dirty="0"/>
              <a:t>, drop features and/or reduce weights.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2DE1447-6087-8F4F-8D1F-45262AD4D586}"/>
              </a:ext>
            </a:extLst>
          </p:cNvPr>
          <p:cNvGrpSpPr/>
          <p:nvPr/>
        </p:nvGrpSpPr>
        <p:grpSpPr>
          <a:xfrm>
            <a:off x="4509025" y="2149431"/>
            <a:ext cx="2093660" cy="1435066"/>
            <a:chOff x="1206442" y="6279190"/>
            <a:chExt cx="3690407" cy="2872601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713FB88-1FD5-B54D-85F7-AD1C448BDE23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7FB6D0B7-3D0B-1B40-AA8D-B88D7D41D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48D3282-083C-8348-AD8C-A86B294933C5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B7F3B3B-CD6C-644B-AFE3-EC3A18427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2EB94F7-9D27-A84A-B5DE-8A4A66EDBD45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F535086-97FC-4846-A0C1-57B6A01BC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607703A-33EF-204B-B794-5DB2CD108AB3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110A4F1-409D-A34A-8250-40E2156B3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99611D-65A0-1948-B4D9-1E3F221A368F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A6EA6E5-2170-E84F-B50E-32EDB132A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EBA68B4-E759-D54A-9E04-1B58EB42E821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96DA729-1F53-1147-8C39-F460F74B9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230CD8E-83D0-4F46-B7E4-0600E0445F94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EC2AE12-BA2D-7E45-AC1E-81B729650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E378C19-2DA3-CB47-BD1C-54F1BAD39AF4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30E9978-F276-0E4A-B1B6-BDB82E5C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28FAA4D-0508-5445-B9EA-C0AEDD9D6EFD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F1B1360-0BC2-A54C-81C2-77D4148DA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1042740-4E50-8B44-8488-F31119984C2C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0AE5213-584B-4041-A32B-D7187D7D2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CB44B8-72A4-A942-9389-B0BF87869316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0FACB21-1DFA-8D42-8ACE-8EE742FF53E6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F59AEB1-1148-2148-B1E9-0710E854EDD7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201AF9C-76A0-3F4D-9087-9BA6BC06BD81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23C2943-E536-F047-A507-051311F0C7B8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5BF5E6C-AC2E-3F4B-B611-65F2093CB000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B7D172D-F82A-7446-BF4E-F1042FEFBF64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96901A6-D43B-4D4F-AEB4-2498CE1F4F7E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8D2F4E5-1BEF-BE4A-A45F-53D0CB6D1A9C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E546EE2B-14CC-7F4B-93F1-352DE37193C0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0114492-6CB1-5F43-8E69-03341ADE4DDA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403049C-656A-FB40-AD3E-A276B6151FAF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6DB39BA-6D29-C04D-B399-5A3D98F0D2AC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B774B8C-5214-CC4A-814E-8E6CBC0B2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3B1BB93B-045B-3D4E-9B99-A40F549F946D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5BB14FA-39E4-BE41-A3D6-B2BAA78AF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DD5D8C2-43A7-2F44-968E-D132B0CD20D5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B70C465-48DE-D140-A140-1B0260927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4746A06-B75C-054E-A20C-5D3D95327E65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706D637-5B5D-2241-A907-F8ABD892B3D8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D2ABF01-6A41-7E47-8889-EBD178B852FB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B8EED2B-E8D5-1446-A559-498AE47E8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CC51472B-F331-1E41-BA09-21BAFFACF694}"/>
                </a:ext>
              </a:extLst>
            </p:cNvPr>
            <p:cNvSpPr/>
            <p:nvPr/>
          </p:nvSpPr>
          <p:spPr>
            <a:xfrm>
              <a:off x="1959103" y="6279190"/>
              <a:ext cx="2557986" cy="1883660"/>
            </a:xfrm>
            <a:custGeom>
              <a:avLst/>
              <a:gdLst>
                <a:gd name="connsiteX0" fmla="*/ 226615 w 2557986"/>
                <a:gd name="connsiteY0" fmla="*/ 0 h 1883660"/>
                <a:gd name="connsiteX1" fmla="*/ 3251 w 2557986"/>
                <a:gd name="connsiteY1" fmla="*/ 704996 h 1883660"/>
                <a:gd name="connsiteX2" fmla="*/ 121913 w 2557986"/>
                <a:gd name="connsiteY2" fmla="*/ 1137765 h 1883660"/>
                <a:gd name="connsiteX3" fmla="*/ 491861 w 2557986"/>
                <a:gd name="connsiteY3" fmla="*/ 1179646 h 1883660"/>
                <a:gd name="connsiteX4" fmla="*/ 582603 w 2557986"/>
                <a:gd name="connsiteY4" fmla="*/ 1047023 h 1883660"/>
                <a:gd name="connsiteX5" fmla="*/ 798988 w 2557986"/>
                <a:gd name="connsiteY5" fmla="*/ 1123805 h 1883660"/>
                <a:gd name="connsiteX6" fmla="*/ 736167 w 2557986"/>
                <a:gd name="connsiteY6" fmla="*/ 1465832 h 1883660"/>
                <a:gd name="connsiteX7" fmla="*/ 554683 w 2557986"/>
                <a:gd name="connsiteY7" fmla="*/ 1423951 h 1883660"/>
                <a:gd name="connsiteX8" fmla="*/ 484881 w 2557986"/>
                <a:gd name="connsiteY8" fmla="*/ 1228507 h 1883660"/>
                <a:gd name="connsiteX9" fmla="*/ 254536 w 2557986"/>
                <a:gd name="connsiteY9" fmla="*/ 1291328 h 1883660"/>
                <a:gd name="connsiteX10" fmla="*/ 275477 w 2557986"/>
                <a:gd name="connsiteY10" fmla="*/ 1542614 h 1883660"/>
                <a:gd name="connsiteX11" fmla="*/ 505822 w 2557986"/>
                <a:gd name="connsiteY11" fmla="*/ 1814840 h 1883660"/>
                <a:gd name="connsiteX12" fmla="*/ 771067 w 2557986"/>
                <a:gd name="connsiteY12" fmla="*/ 1793899 h 1883660"/>
                <a:gd name="connsiteX13" fmla="*/ 805968 w 2557986"/>
                <a:gd name="connsiteY13" fmla="*/ 1549594 h 1883660"/>
                <a:gd name="connsiteX14" fmla="*/ 819928 w 2557986"/>
                <a:gd name="connsiteY14" fmla="*/ 1347170 h 1883660"/>
                <a:gd name="connsiteX15" fmla="*/ 882750 w 2557986"/>
                <a:gd name="connsiteY15" fmla="*/ 1095884 h 1883660"/>
                <a:gd name="connsiteX16" fmla="*/ 952551 w 2557986"/>
                <a:gd name="connsiteY16" fmla="*/ 1235487 h 1883660"/>
                <a:gd name="connsiteX17" fmla="*/ 1078194 w 2557986"/>
                <a:gd name="connsiteY17" fmla="*/ 1312269 h 1883660"/>
                <a:gd name="connsiteX18" fmla="*/ 1127055 w 2557986"/>
                <a:gd name="connsiteY18" fmla="*/ 1423951 h 1883660"/>
                <a:gd name="connsiteX19" fmla="*/ 1050273 w 2557986"/>
                <a:gd name="connsiteY19" fmla="*/ 1535634 h 1883660"/>
                <a:gd name="connsiteX20" fmla="*/ 882750 w 2557986"/>
                <a:gd name="connsiteY20" fmla="*/ 1591475 h 1883660"/>
                <a:gd name="connsiteX21" fmla="*/ 882750 w 2557986"/>
                <a:gd name="connsiteY21" fmla="*/ 1793899 h 1883660"/>
                <a:gd name="connsiteX22" fmla="*/ 1147996 w 2557986"/>
                <a:gd name="connsiteY22" fmla="*/ 1877661 h 1883660"/>
                <a:gd name="connsiteX23" fmla="*/ 1559825 w 2557986"/>
                <a:gd name="connsiteY23" fmla="*/ 1640336 h 1883660"/>
                <a:gd name="connsiteX24" fmla="*/ 2557986 w 2557986"/>
                <a:gd name="connsiteY24" fmla="*/ 1193606 h 18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986" h="1883660">
                  <a:moveTo>
                    <a:pt x="226615" y="0"/>
                  </a:moveTo>
                  <a:cubicBezTo>
                    <a:pt x="123658" y="257684"/>
                    <a:pt x="20701" y="515369"/>
                    <a:pt x="3251" y="704996"/>
                  </a:cubicBezTo>
                  <a:cubicBezTo>
                    <a:pt x="-14199" y="894623"/>
                    <a:pt x="40478" y="1058657"/>
                    <a:pt x="121913" y="1137765"/>
                  </a:cubicBezTo>
                  <a:cubicBezTo>
                    <a:pt x="203348" y="1216873"/>
                    <a:pt x="415079" y="1194770"/>
                    <a:pt x="491861" y="1179646"/>
                  </a:cubicBezTo>
                  <a:cubicBezTo>
                    <a:pt x="568643" y="1164522"/>
                    <a:pt x="531415" y="1056330"/>
                    <a:pt x="582603" y="1047023"/>
                  </a:cubicBezTo>
                  <a:cubicBezTo>
                    <a:pt x="633791" y="1037716"/>
                    <a:pt x="773394" y="1054004"/>
                    <a:pt x="798988" y="1123805"/>
                  </a:cubicBezTo>
                  <a:cubicBezTo>
                    <a:pt x="824582" y="1193606"/>
                    <a:pt x="776885" y="1415808"/>
                    <a:pt x="736167" y="1465832"/>
                  </a:cubicBezTo>
                  <a:cubicBezTo>
                    <a:pt x="695450" y="1515856"/>
                    <a:pt x="596564" y="1463505"/>
                    <a:pt x="554683" y="1423951"/>
                  </a:cubicBezTo>
                  <a:cubicBezTo>
                    <a:pt x="512802" y="1384397"/>
                    <a:pt x="534906" y="1250611"/>
                    <a:pt x="484881" y="1228507"/>
                  </a:cubicBezTo>
                  <a:cubicBezTo>
                    <a:pt x="434857" y="1206403"/>
                    <a:pt x="289437" y="1238977"/>
                    <a:pt x="254536" y="1291328"/>
                  </a:cubicBezTo>
                  <a:cubicBezTo>
                    <a:pt x="219635" y="1343679"/>
                    <a:pt x="233596" y="1455362"/>
                    <a:pt x="275477" y="1542614"/>
                  </a:cubicBezTo>
                  <a:cubicBezTo>
                    <a:pt x="317358" y="1629866"/>
                    <a:pt x="423224" y="1772959"/>
                    <a:pt x="505822" y="1814840"/>
                  </a:cubicBezTo>
                  <a:cubicBezTo>
                    <a:pt x="588420" y="1856721"/>
                    <a:pt x="721043" y="1838107"/>
                    <a:pt x="771067" y="1793899"/>
                  </a:cubicBezTo>
                  <a:cubicBezTo>
                    <a:pt x="821091" y="1749691"/>
                    <a:pt x="797825" y="1624049"/>
                    <a:pt x="805968" y="1549594"/>
                  </a:cubicBezTo>
                  <a:cubicBezTo>
                    <a:pt x="814112" y="1475139"/>
                    <a:pt x="807131" y="1422788"/>
                    <a:pt x="819928" y="1347170"/>
                  </a:cubicBezTo>
                  <a:cubicBezTo>
                    <a:pt x="832725" y="1271552"/>
                    <a:pt x="860646" y="1114498"/>
                    <a:pt x="882750" y="1095884"/>
                  </a:cubicBezTo>
                  <a:cubicBezTo>
                    <a:pt x="904854" y="1077270"/>
                    <a:pt x="919977" y="1199423"/>
                    <a:pt x="952551" y="1235487"/>
                  </a:cubicBezTo>
                  <a:cubicBezTo>
                    <a:pt x="985125" y="1271551"/>
                    <a:pt x="1049110" y="1280858"/>
                    <a:pt x="1078194" y="1312269"/>
                  </a:cubicBezTo>
                  <a:cubicBezTo>
                    <a:pt x="1107278" y="1343680"/>
                    <a:pt x="1131708" y="1386724"/>
                    <a:pt x="1127055" y="1423951"/>
                  </a:cubicBezTo>
                  <a:cubicBezTo>
                    <a:pt x="1122402" y="1461178"/>
                    <a:pt x="1090991" y="1507713"/>
                    <a:pt x="1050273" y="1535634"/>
                  </a:cubicBezTo>
                  <a:cubicBezTo>
                    <a:pt x="1009556" y="1563555"/>
                    <a:pt x="910670" y="1548431"/>
                    <a:pt x="882750" y="1591475"/>
                  </a:cubicBezTo>
                  <a:cubicBezTo>
                    <a:pt x="854830" y="1634519"/>
                    <a:pt x="838542" y="1746201"/>
                    <a:pt x="882750" y="1793899"/>
                  </a:cubicBezTo>
                  <a:cubicBezTo>
                    <a:pt x="926958" y="1841597"/>
                    <a:pt x="1035150" y="1903255"/>
                    <a:pt x="1147996" y="1877661"/>
                  </a:cubicBezTo>
                  <a:cubicBezTo>
                    <a:pt x="1260842" y="1852067"/>
                    <a:pt x="1324827" y="1754345"/>
                    <a:pt x="1559825" y="1640336"/>
                  </a:cubicBezTo>
                  <a:cubicBezTo>
                    <a:pt x="1794823" y="1526327"/>
                    <a:pt x="2407913" y="1299472"/>
                    <a:pt x="2557986" y="1193606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FB18A7B-E488-6B48-960C-0346961924C0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9AD972B-0574-6541-8720-990BA8A0AA8C}"/>
              </a:ext>
            </a:extLst>
          </p:cNvPr>
          <p:cNvGrpSpPr/>
          <p:nvPr/>
        </p:nvGrpSpPr>
        <p:grpSpPr>
          <a:xfrm>
            <a:off x="2454760" y="2098887"/>
            <a:ext cx="2180790" cy="1482946"/>
            <a:chOff x="1206442" y="6348992"/>
            <a:chExt cx="3690407" cy="2802799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22E2E7F-754E-0B4E-A712-69003B7A9F34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153A51F-E2AD-A047-967B-544F2E9FD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7676A0BE-6595-7947-9DA3-8015043708B9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01599E6-B910-5845-B0B2-458526153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CB537A0-497B-BA4B-B08F-76D25308F35C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216C647-8429-CE48-8403-C14CB1C9C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55A27A05-8895-2E4C-9EEF-5DBFF58DD87F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5111375-75DA-6849-AADD-EC508DB7A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70DB6719-9AFA-D547-8C9E-8193FAB2CC70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687BC66-9263-994D-B976-0333F87E0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ED86539-D916-8B4A-9E19-4B75A3259F73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C90905D-9B8F-464E-8672-77472BC61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C5549E4-5B17-3B4A-92F4-217D6DD5E3D1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C8DCA28-9BF9-5344-AD34-78EF1400D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0038B5F-6612-D04F-8929-F45A090D891E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8CF10AB-9842-A147-B96F-09425E83D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AF741BB1-1A46-8D49-98A6-F59EBC6FACEA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43E6E312-4285-344F-938C-654E48FCB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AFE2F59-CC8C-444C-8CFE-E6B22A990A47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CB25B29-9751-144E-9A48-25CCD7576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A74F82C0-C387-FB45-A4BA-CA5DF789A6DF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2456EE9-133C-1348-B868-0FF88FB74EEC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7699EB9F-5330-EA49-ACC7-6055FBBD24EF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CD6932F-AB25-6044-821B-C2240621D36C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86DCE9E-B55A-F542-939B-517241BDF331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C549C25-A804-014F-9B3A-4668C01A55F0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93A36B6-7353-714A-B042-2F0A166CB8FD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2054D76-76CB-6743-8BF5-4EA627009152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9AF26DF-788D-E84F-B4DE-03A2F6742FCD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4359BBC6-068F-AB43-ACA7-9DBBE337B1B3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AC7C4FC8-7B60-4342-909F-1AB8D1D05C18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D05D486-867F-0441-AF73-BEB49C5548E1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AF1E7DE-1D38-C846-A1C3-2824535B89EC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00F30D-8EC2-6541-B950-86E5366E5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AE7C120-C656-034A-ADB4-F4E70E83A0C7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780322A-3E50-7544-BAD3-04591F9E6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61A0119E-59A5-164C-9401-89722C2D8865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42FF7DD-F949-7D45-B386-CE0053886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8C4AE1E-19F0-A344-87E7-A8D80EF5DD83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E67DD73-70C5-C14F-B0BF-F9736053164E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0753F96-EB88-604B-9E78-6420BA7035AC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03D1B09-0D0A-254F-9853-BAF002F2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61BE83A-E0FF-464A-BA64-DD52436FB83F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D040A27F-6656-7348-8626-FD49D93E2562}"/>
                </a:ext>
              </a:extLst>
            </p:cNvPr>
            <p:cNvSpPr/>
            <p:nvPr/>
          </p:nvSpPr>
          <p:spPr>
            <a:xfrm>
              <a:off x="1859594" y="6348992"/>
              <a:ext cx="2287547" cy="1827208"/>
            </a:xfrm>
            <a:custGeom>
              <a:avLst/>
              <a:gdLst>
                <a:gd name="connsiteX0" fmla="*/ 88799 w 2287547"/>
                <a:gd name="connsiteY0" fmla="*/ 0 h 1827208"/>
                <a:gd name="connsiteX1" fmla="*/ 46918 w 2287547"/>
                <a:gd name="connsiteY1" fmla="*/ 844598 h 1827208"/>
                <a:gd name="connsiteX2" fmla="*/ 661172 w 2287547"/>
                <a:gd name="connsiteY2" fmla="*/ 1772959 h 1827208"/>
                <a:gd name="connsiteX3" fmla="*/ 1422008 w 2287547"/>
                <a:gd name="connsiteY3" fmla="*/ 1633355 h 1827208"/>
                <a:gd name="connsiteX4" fmla="*/ 2287547 w 2287547"/>
                <a:gd name="connsiteY4" fmla="*/ 935340 h 18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547" h="1827208">
                  <a:moveTo>
                    <a:pt x="88799" y="0"/>
                  </a:moveTo>
                  <a:cubicBezTo>
                    <a:pt x="20161" y="274552"/>
                    <a:pt x="-48477" y="549105"/>
                    <a:pt x="46918" y="844598"/>
                  </a:cubicBezTo>
                  <a:cubicBezTo>
                    <a:pt x="142313" y="1140091"/>
                    <a:pt x="431990" y="1641500"/>
                    <a:pt x="661172" y="1772959"/>
                  </a:cubicBezTo>
                  <a:cubicBezTo>
                    <a:pt x="890354" y="1904418"/>
                    <a:pt x="1150946" y="1772958"/>
                    <a:pt x="1422008" y="1633355"/>
                  </a:cubicBezTo>
                  <a:cubicBezTo>
                    <a:pt x="1693070" y="1493752"/>
                    <a:pt x="2127003" y="1084250"/>
                    <a:pt x="2287547" y="93534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62A26EC-1DC1-1142-8B8F-A5960561B19B}"/>
              </a:ext>
            </a:extLst>
          </p:cNvPr>
          <p:cNvGrpSpPr/>
          <p:nvPr/>
        </p:nvGrpSpPr>
        <p:grpSpPr>
          <a:xfrm>
            <a:off x="376994" y="2133959"/>
            <a:ext cx="2208980" cy="1448738"/>
            <a:chOff x="1206442" y="6368002"/>
            <a:chExt cx="3690407" cy="2783789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43C4AFE4-0F25-3346-8974-71F1C8005A9F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1726A53-03B4-DE4F-B156-96E2624F2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B5C695B-9E79-9043-8B47-20D17342F022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EFF789D-5AA8-E849-B46F-20B63327B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A9B709-1FF9-0243-9324-0C4C057AD2A8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EE23CD2-783F-6143-88CC-308707702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82CD1ED-6920-364F-B1BD-82DEABEC4762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0B41E918-E711-3E4C-AD7E-DEAAA0C95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98A11EF-C3ED-8E46-A920-341A08CDCF02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FEF946B4-3626-5A4E-AED0-6514A86A2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959D03E-43DC-B649-A949-A8F460C9411E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7C0E6A62-5404-C145-B8D6-A74913D8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3B9D3E6A-DF6A-674B-ACC5-FD618124B78E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F55E1AC-9B31-5047-8998-1F0786428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08FC9AE7-1968-D042-8DB2-4B8897116711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8938065-84EC-5849-83B4-25EDCDF91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1D7F2395-E376-E740-A064-7049D48676D3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20497096-4676-0A4A-878A-C1FAF3E3D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391A71B-129A-8C4C-AF9C-072E07E43D8E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87E7355E-EFC0-654F-9EE3-E7C7FEC73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B29E0BA-7462-C248-8F3A-E9BA9436149A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83D90B8B-EF88-5943-AB73-003719E5804F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34832FA1-43AB-5847-A39F-B1D42DC375E5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82FA247-335D-BB4C-9D69-C6B8E4AE5F5C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AD41836D-73CA-E246-A84E-FC283FA65571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CFC6B791-0E10-854D-B3E8-FB698E43C1DB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1E44C4B-58B3-8647-B9CE-CD1E58EB64A2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21AD6CB-7D51-9F4F-9712-3F75F14432A3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E6810F6C-5614-9544-B955-D3C4F4EAE937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7F66587-32FE-F647-A79F-FA4E090EEB4B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51A4B1D-6101-E140-9B50-966149A2E44C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1932738C-3F85-4E43-80D6-EF045F5AB1FE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8532D6-5A5C-3146-947F-65CEE79B75E5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7CABBEF2-B347-A743-806F-40453CF7B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6FFF3BF-A7A0-0B40-B0F3-C315E0F49D10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8A5D855-3D07-F94C-A78F-71A6C2BA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F3A1AC2-EBC9-C44A-9C89-DA683ABB6BD1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5F3037B-2CCE-6F44-9732-7C74113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A114F589-D658-514B-A8EA-11EAFD1C02E9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6F8F7B7-DCC7-A644-8129-5957F197CA5F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650AF0D5-1A95-EE4D-8058-1457898A7310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C2D3584A-358B-E745-A68F-71768647E368}"/>
                </a:ext>
              </a:extLst>
            </p:cNvPr>
            <p:cNvCxnSpPr>
              <a:cxnSpLocks/>
            </p:cNvCxnSpPr>
            <p:nvPr/>
          </p:nvCxnSpPr>
          <p:spPr>
            <a:xfrm>
              <a:off x="1596631" y="6810345"/>
              <a:ext cx="2442209" cy="18642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CF069B3-2A11-CA42-9DF8-6F3B9822E8DE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6DEC510-6156-9F4F-B49C-AF0DBC50D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Rectangle 365">
            <a:extLst>
              <a:ext uri="{FF2B5EF4-FFF2-40B4-BE49-F238E27FC236}">
                <a16:creationId xmlns:a16="http://schemas.microsoft.com/office/drawing/2014/main" id="{7C9F1482-E05F-9147-9979-70F4C0F0519C}"/>
              </a:ext>
            </a:extLst>
          </p:cNvPr>
          <p:cNvSpPr/>
          <p:nvPr/>
        </p:nvSpPr>
        <p:spPr>
          <a:xfrm>
            <a:off x="862174" y="3561466"/>
            <a:ext cx="1511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Underfitting</a:t>
            </a:r>
            <a:endParaRPr lang="en-US" dirty="0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35D99458-AB1D-EF4D-8224-1695AC52AC4E}"/>
              </a:ext>
            </a:extLst>
          </p:cNvPr>
          <p:cNvSpPr/>
          <p:nvPr/>
        </p:nvSpPr>
        <p:spPr>
          <a:xfrm>
            <a:off x="5130066" y="3561466"/>
            <a:ext cx="1379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B0F79C30-F5F5-C949-B0A4-69E7627FC7AE}"/>
              </a:ext>
            </a:extLst>
          </p:cNvPr>
          <p:cNvSpPr/>
          <p:nvPr/>
        </p:nvSpPr>
        <p:spPr>
          <a:xfrm>
            <a:off x="2754574" y="3561466"/>
            <a:ext cx="2074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90C3"/>
                </a:solidFill>
              </a:rPr>
              <a:t>‘Just Right’ Model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BF95F-8171-6742-90A9-EE1C4D0DEF60}"/>
              </a:ext>
            </a:extLst>
          </p:cNvPr>
          <p:cNvSpPr/>
          <p:nvPr/>
        </p:nvSpPr>
        <p:spPr>
          <a:xfrm>
            <a:off x="523127" y="5343798"/>
            <a:ext cx="1106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00B050"/>
                </a:solidFill>
              </a:rPr>
              <a:t>Regularization</a:t>
            </a:r>
            <a:r>
              <a:rPr lang="en-US" sz="2400" b="1" dirty="0"/>
              <a:t> does both: </a:t>
            </a:r>
            <a:r>
              <a:rPr lang="en-US" sz="2400" dirty="0"/>
              <a:t>penalizes large weights, sometimes all the way to zero!</a:t>
            </a:r>
          </a:p>
        </p:txBody>
      </p:sp>
    </p:spTree>
    <p:extLst>
      <p:ext uri="{BB962C8B-B14F-4D97-AF65-F5344CB8AC3E}">
        <p14:creationId xmlns:p14="http://schemas.microsoft.com/office/powerpoint/2010/main" val="4166548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 Placeholder 2">
                <a:extLst>
                  <a:ext uri="{FF2B5EF4-FFF2-40B4-BE49-F238E27FC236}">
                    <a16:creationId xmlns:a16="http://schemas.microsoft.com/office/drawing/2014/main" id="{1E65B5EA-BB3F-A74A-A985-E1596BE5321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804561" y="964704"/>
                <a:ext cx="5166492" cy="488191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Tune </a:t>
                </a:r>
                <a:r>
                  <a:rPr lang="en-US" sz="2400" dirty="0"/>
                  <a:t>the complexity of the model by </a:t>
                </a:r>
                <a:r>
                  <a:rPr lang="en-US" sz="2400" b="1" dirty="0"/>
                  <a:t>adding 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90C3"/>
                    </a:solidFill>
                  </a:rPr>
                  <a:t>penalty score for complexity </a:t>
                </a:r>
                <a:r>
                  <a:rPr lang="en-US" sz="2400" b="1" dirty="0"/>
                  <a:t>to the cost function</a:t>
                </a:r>
              </a:p>
              <a:p>
                <a:r>
                  <a:rPr lang="en-US" sz="2400" dirty="0"/>
                  <a:t>Calibrate regularization strength using a </a:t>
                </a:r>
                <a:r>
                  <a:rPr lang="en-US" sz="2400" b="1" dirty="0" err="1">
                    <a:solidFill>
                      <a:srgbClr val="0090C3"/>
                    </a:solidFill>
                  </a:rPr>
                  <a:t>regularizer</a:t>
                </a:r>
                <a:r>
                  <a:rPr lang="en-US" sz="2400" b="1" dirty="0">
                    <a:solidFill>
                      <a:srgbClr val="0090C3"/>
                    </a:solidFill>
                  </a:rPr>
                  <a:t> </a:t>
                </a:r>
                <a:r>
                  <a:rPr lang="en-US" sz="2400" dirty="0"/>
                  <a:t>parameter</a:t>
                </a:r>
                <a:r>
                  <a:rPr lang="en-US" sz="2400" b="1" dirty="0">
                    <a:solidFill>
                      <a:srgbClr val="0090C3"/>
                    </a:solidFill>
                  </a:rPr>
                  <a:t> </a:t>
                </a:r>
              </a:p>
              <a:p>
                <a:r>
                  <a:rPr lang="en-US" sz="2400" dirty="0"/>
                  <a:t>Standard types:</a:t>
                </a:r>
              </a:p>
              <a:p>
                <a:pPr lvl="1"/>
                <a:r>
                  <a:rPr lang="en-US" sz="2400" dirty="0">
                    <a:solidFill>
                      <a:schemeClr val="accent6"/>
                    </a:solidFill>
                  </a:rPr>
                  <a:t>L1 regularization (LASSO):</a:t>
                </a:r>
              </a:p>
              <a:p>
                <a:pPr marL="456971" lvl="1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n-US" sz="2400" b="0" i="1">
                        <a:solidFill>
                          <a:srgbClr val="0090C3"/>
                        </a:solidFill>
                        <a:latin typeface="Cambria Math" charset="0"/>
                      </a:rPr>
                      <m:t>penalty</m:t>
                    </m:r>
                    <m:r>
                      <a:rPr lang="en-US" sz="2400" b="0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s-IS" sz="2400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2400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90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1">
                                    <a:solidFill>
                                      <a:srgbClr val="0090C3"/>
                                    </a:solidFill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1">
                                    <a:solidFill>
                                      <a:srgbClr val="0090C3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>
                    <a:solidFill>
                      <a:schemeClr val="accent6"/>
                    </a:solidFill>
                  </a:rPr>
                  <a:t>L2 regularization (Ridge):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2400" b="0" i="1">
                        <a:solidFill>
                          <a:srgbClr val="0090C3"/>
                        </a:solidFill>
                        <a:latin typeface="Cambria Math" charset="0"/>
                      </a:rPr>
                      <m:t>penalty</m:t>
                    </m:r>
                    <m:r>
                      <a:rPr lang="en-US" sz="2400" b="0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  <m:sub>
                        <m:r>
                          <a:rPr lang="en-US" sz="2400" b="0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0090C3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400" b="0">
                        <a:solidFill>
                          <a:srgbClr val="0090C3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90C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1">
                                <a:solidFill>
                                  <a:srgbClr val="0090C3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1">
                                <a:solidFill>
                                  <a:srgbClr val="0090C3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0090C3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>
                    <a:solidFill>
                      <a:schemeClr val="accent6"/>
                    </a:solidFill>
                  </a:rPr>
                  <a:t>Both L2 and L1 (</a:t>
                </a:r>
                <a:r>
                  <a:rPr lang="en-US" sz="2400" dirty="0" err="1">
                    <a:solidFill>
                      <a:schemeClr val="accent6"/>
                    </a:solidFill>
                  </a:rPr>
                  <a:t>ElasticNet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  <a:endParaRPr lang="en-US" sz="2400" dirty="0"/>
              </a:p>
              <a:p>
                <a:pPr marL="21014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49" name="Text Placeholder 2">
                <a:extLst>
                  <a:ext uri="{FF2B5EF4-FFF2-40B4-BE49-F238E27FC236}">
                    <a16:creationId xmlns:a16="http://schemas.microsoft.com/office/drawing/2014/main" id="{1E65B5EA-BB3F-A74A-A985-E1596BE53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804561" y="964704"/>
                <a:ext cx="5166492" cy="4881911"/>
              </a:xfrm>
              <a:blipFill>
                <a:blip r:embed="rId2"/>
                <a:stretch>
                  <a:fillRect l="-1471" t="-779" b="-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BBF95F-8171-6742-90A9-EE1C4D0DEF60}"/>
              </a:ext>
            </a:extLst>
          </p:cNvPr>
          <p:cNvSpPr/>
          <p:nvPr/>
        </p:nvSpPr>
        <p:spPr>
          <a:xfrm>
            <a:off x="522577" y="4893775"/>
            <a:ext cx="663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L2 regularization - </a:t>
            </a:r>
            <a:r>
              <a:rPr lang="en-US" sz="2400" dirty="0"/>
              <a:t>popular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L1 </a:t>
            </a:r>
            <a:r>
              <a:rPr lang="en-US" sz="2400" dirty="0">
                <a:solidFill>
                  <a:schemeClr val="accent6"/>
                </a:solidFill>
              </a:rPr>
              <a:t>regularization - </a:t>
            </a:r>
            <a:r>
              <a:rPr lang="en-US" sz="2400" dirty="0"/>
              <a:t>useful as feature selection, since most weights shrink to 0 (</a:t>
            </a:r>
            <a:r>
              <a:rPr lang="en-US" sz="2400" i="1" dirty="0"/>
              <a:t>sparsity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6BD71E-A9B9-4045-976F-746E755406D8}"/>
              </a:ext>
            </a:extLst>
          </p:cNvPr>
          <p:cNvSpPr/>
          <p:nvPr/>
        </p:nvSpPr>
        <p:spPr>
          <a:xfrm>
            <a:off x="522577" y="4206096"/>
            <a:ext cx="5320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Note: Important to scale features first!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C875616-2E96-E84E-9E73-0A56BCB35EA5}"/>
              </a:ext>
            </a:extLst>
          </p:cNvPr>
          <p:cNvGrpSpPr/>
          <p:nvPr/>
        </p:nvGrpSpPr>
        <p:grpSpPr>
          <a:xfrm>
            <a:off x="4509025" y="2149431"/>
            <a:ext cx="2093660" cy="1435066"/>
            <a:chOff x="1206442" y="6279190"/>
            <a:chExt cx="3690407" cy="2872601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56682C8-32F0-5347-A545-FACF63F42EC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265A3DB-0AFD-8545-B3F7-4EC18804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BD384D5-8BBF-2744-B313-93A76AED106A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56A236E-D185-7741-B6B4-8A737414F4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6C51EC8-0287-E847-B212-9ABB96A4DB5F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4A0B049-A29A-614A-A2F7-342109036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0AFED9B-161D-7549-AC0C-9ECA0C1F5D75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1CDDAF-00BA-4B49-8004-0162EC3B1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E775BA8-482E-AF42-95A2-26F92C816281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0195E2F-3BBE-F747-845D-E23D326CE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9E26490-928B-9645-A3EB-E6CC87BE1736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898FBD8-91B3-8C45-8385-3D64CDD01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3464AD1-FE1B-4A4C-9A14-6E5B12034D5C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DFC4E2A-3276-9B44-9E8A-A505D4CEC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E66A15B-6D95-AF4C-8DFD-8DA5739BBC3C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05EAA12-34B7-3141-9CC6-E1A6A9BF5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B909BB-BC83-8347-9C3A-6B3340F35020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B8183D2-164A-8145-AA17-7D3CC1E85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5417AD-5C02-A641-9A5E-F9066DD584E9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B9082B3-5946-D54C-B4B9-2191BA59B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74A7B9A-AEF4-5C47-AADD-6871D5189252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1801C04-B6A1-5A41-A017-51DF83988A82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9EA8018-2719-2D4B-8035-FA9B7A964DB6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DBAB7A1-D036-3949-8BE6-31A411740431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A247319-4B19-994F-8415-E03088DFB653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C6A3835-73BF-914B-A1B1-C83B126657F0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9A9F931-F7EF-0042-B276-06E0F740FB73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1569BAD-64B3-FF4E-B560-408F9D9C6AE3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E8F4C6E-66F0-9845-98E4-28C04B92E20A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206B5F-D4C5-AB48-9BA5-7865A1E6D960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E9FEF9E-1346-174A-B99E-63E646449FBC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D6249C5-0A99-DC40-AA3D-A7BD8EC4B345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73DF237-D4A3-994A-B8F4-A489DCB5DE5F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E7C84B1-CCF0-0A4F-8ABF-D9DE70A59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6CC7C54-3F04-474A-9CB3-F2AE40799496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9A6AA1C-0098-9A4C-A7A4-B9504DCD9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D643070-FCD6-B344-B578-0C60956A966D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BE0535-C67E-F24E-81C3-9E1DD7466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505D83A-6904-774D-B114-8D1084A08169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5137109-4EC4-404C-A1A1-69A4D7C72AED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8AF8CD8-2469-EB4D-8A1E-E3A2A1E4466D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6488719-44A7-4B45-9E97-E8151811C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94AD962-E28E-FC40-9AF7-282D1BB499A4}"/>
                </a:ext>
              </a:extLst>
            </p:cNvPr>
            <p:cNvSpPr/>
            <p:nvPr/>
          </p:nvSpPr>
          <p:spPr>
            <a:xfrm>
              <a:off x="1959103" y="6279190"/>
              <a:ext cx="2557986" cy="1883660"/>
            </a:xfrm>
            <a:custGeom>
              <a:avLst/>
              <a:gdLst>
                <a:gd name="connsiteX0" fmla="*/ 226615 w 2557986"/>
                <a:gd name="connsiteY0" fmla="*/ 0 h 1883660"/>
                <a:gd name="connsiteX1" fmla="*/ 3251 w 2557986"/>
                <a:gd name="connsiteY1" fmla="*/ 704996 h 1883660"/>
                <a:gd name="connsiteX2" fmla="*/ 121913 w 2557986"/>
                <a:gd name="connsiteY2" fmla="*/ 1137765 h 1883660"/>
                <a:gd name="connsiteX3" fmla="*/ 491861 w 2557986"/>
                <a:gd name="connsiteY3" fmla="*/ 1179646 h 1883660"/>
                <a:gd name="connsiteX4" fmla="*/ 582603 w 2557986"/>
                <a:gd name="connsiteY4" fmla="*/ 1047023 h 1883660"/>
                <a:gd name="connsiteX5" fmla="*/ 798988 w 2557986"/>
                <a:gd name="connsiteY5" fmla="*/ 1123805 h 1883660"/>
                <a:gd name="connsiteX6" fmla="*/ 736167 w 2557986"/>
                <a:gd name="connsiteY6" fmla="*/ 1465832 h 1883660"/>
                <a:gd name="connsiteX7" fmla="*/ 554683 w 2557986"/>
                <a:gd name="connsiteY7" fmla="*/ 1423951 h 1883660"/>
                <a:gd name="connsiteX8" fmla="*/ 484881 w 2557986"/>
                <a:gd name="connsiteY8" fmla="*/ 1228507 h 1883660"/>
                <a:gd name="connsiteX9" fmla="*/ 254536 w 2557986"/>
                <a:gd name="connsiteY9" fmla="*/ 1291328 h 1883660"/>
                <a:gd name="connsiteX10" fmla="*/ 275477 w 2557986"/>
                <a:gd name="connsiteY10" fmla="*/ 1542614 h 1883660"/>
                <a:gd name="connsiteX11" fmla="*/ 505822 w 2557986"/>
                <a:gd name="connsiteY11" fmla="*/ 1814840 h 1883660"/>
                <a:gd name="connsiteX12" fmla="*/ 771067 w 2557986"/>
                <a:gd name="connsiteY12" fmla="*/ 1793899 h 1883660"/>
                <a:gd name="connsiteX13" fmla="*/ 805968 w 2557986"/>
                <a:gd name="connsiteY13" fmla="*/ 1549594 h 1883660"/>
                <a:gd name="connsiteX14" fmla="*/ 819928 w 2557986"/>
                <a:gd name="connsiteY14" fmla="*/ 1347170 h 1883660"/>
                <a:gd name="connsiteX15" fmla="*/ 882750 w 2557986"/>
                <a:gd name="connsiteY15" fmla="*/ 1095884 h 1883660"/>
                <a:gd name="connsiteX16" fmla="*/ 952551 w 2557986"/>
                <a:gd name="connsiteY16" fmla="*/ 1235487 h 1883660"/>
                <a:gd name="connsiteX17" fmla="*/ 1078194 w 2557986"/>
                <a:gd name="connsiteY17" fmla="*/ 1312269 h 1883660"/>
                <a:gd name="connsiteX18" fmla="*/ 1127055 w 2557986"/>
                <a:gd name="connsiteY18" fmla="*/ 1423951 h 1883660"/>
                <a:gd name="connsiteX19" fmla="*/ 1050273 w 2557986"/>
                <a:gd name="connsiteY19" fmla="*/ 1535634 h 1883660"/>
                <a:gd name="connsiteX20" fmla="*/ 882750 w 2557986"/>
                <a:gd name="connsiteY20" fmla="*/ 1591475 h 1883660"/>
                <a:gd name="connsiteX21" fmla="*/ 882750 w 2557986"/>
                <a:gd name="connsiteY21" fmla="*/ 1793899 h 1883660"/>
                <a:gd name="connsiteX22" fmla="*/ 1147996 w 2557986"/>
                <a:gd name="connsiteY22" fmla="*/ 1877661 h 1883660"/>
                <a:gd name="connsiteX23" fmla="*/ 1559825 w 2557986"/>
                <a:gd name="connsiteY23" fmla="*/ 1640336 h 1883660"/>
                <a:gd name="connsiteX24" fmla="*/ 2557986 w 2557986"/>
                <a:gd name="connsiteY24" fmla="*/ 1193606 h 18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986" h="1883660">
                  <a:moveTo>
                    <a:pt x="226615" y="0"/>
                  </a:moveTo>
                  <a:cubicBezTo>
                    <a:pt x="123658" y="257684"/>
                    <a:pt x="20701" y="515369"/>
                    <a:pt x="3251" y="704996"/>
                  </a:cubicBezTo>
                  <a:cubicBezTo>
                    <a:pt x="-14199" y="894623"/>
                    <a:pt x="40478" y="1058657"/>
                    <a:pt x="121913" y="1137765"/>
                  </a:cubicBezTo>
                  <a:cubicBezTo>
                    <a:pt x="203348" y="1216873"/>
                    <a:pt x="415079" y="1194770"/>
                    <a:pt x="491861" y="1179646"/>
                  </a:cubicBezTo>
                  <a:cubicBezTo>
                    <a:pt x="568643" y="1164522"/>
                    <a:pt x="531415" y="1056330"/>
                    <a:pt x="582603" y="1047023"/>
                  </a:cubicBezTo>
                  <a:cubicBezTo>
                    <a:pt x="633791" y="1037716"/>
                    <a:pt x="773394" y="1054004"/>
                    <a:pt x="798988" y="1123805"/>
                  </a:cubicBezTo>
                  <a:cubicBezTo>
                    <a:pt x="824582" y="1193606"/>
                    <a:pt x="776885" y="1415808"/>
                    <a:pt x="736167" y="1465832"/>
                  </a:cubicBezTo>
                  <a:cubicBezTo>
                    <a:pt x="695450" y="1515856"/>
                    <a:pt x="596564" y="1463505"/>
                    <a:pt x="554683" y="1423951"/>
                  </a:cubicBezTo>
                  <a:cubicBezTo>
                    <a:pt x="512802" y="1384397"/>
                    <a:pt x="534906" y="1250611"/>
                    <a:pt x="484881" y="1228507"/>
                  </a:cubicBezTo>
                  <a:cubicBezTo>
                    <a:pt x="434857" y="1206403"/>
                    <a:pt x="289437" y="1238977"/>
                    <a:pt x="254536" y="1291328"/>
                  </a:cubicBezTo>
                  <a:cubicBezTo>
                    <a:pt x="219635" y="1343679"/>
                    <a:pt x="233596" y="1455362"/>
                    <a:pt x="275477" y="1542614"/>
                  </a:cubicBezTo>
                  <a:cubicBezTo>
                    <a:pt x="317358" y="1629866"/>
                    <a:pt x="423224" y="1772959"/>
                    <a:pt x="505822" y="1814840"/>
                  </a:cubicBezTo>
                  <a:cubicBezTo>
                    <a:pt x="588420" y="1856721"/>
                    <a:pt x="721043" y="1838107"/>
                    <a:pt x="771067" y="1793899"/>
                  </a:cubicBezTo>
                  <a:cubicBezTo>
                    <a:pt x="821091" y="1749691"/>
                    <a:pt x="797825" y="1624049"/>
                    <a:pt x="805968" y="1549594"/>
                  </a:cubicBezTo>
                  <a:cubicBezTo>
                    <a:pt x="814112" y="1475139"/>
                    <a:pt x="807131" y="1422788"/>
                    <a:pt x="819928" y="1347170"/>
                  </a:cubicBezTo>
                  <a:cubicBezTo>
                    <a:pt x="832725" y="1271552"/>
                    <a:pt x="860646" y="1114498"/>
                    <a:pt x="882750" y="1095884"/>
                  </a:cubicBezTo>
                  <a:cubicBezTo>
                    <a:pt x="904854" y="1077270"/>
                    <a:pt x="919977" y="1199423"/>
                    <a:pt x="952551" y="1235487"/>
                  </a:cubicBezTo>
                  <a:cubicBezTo>
                    <a:pt x="985125" y="1271551"/>
                    <a:pt x="1049110" y="1280858"/>
                    <a:pt x="1078194" y="1312269"/>
                  </a:cubicBezTo>
                  <a:cubicBezTo>
                    <a:pt x="1107278" y="1343680"/>
                    <a:pt x="1131708" y="1386724"/>
                    <a:pt x="1127055" y="1423951"/>
                  </a:cubicBezTo>
                  <a:cubicBezTo>
                    <a:pt x="1122402" y="1461178"/>
                    <a:pt x="1090991" y="1507713"/>
                    <a:pt x="1050273" y="1535634"/>
                  </a:cubicBezTo>
                  <a:cubicBezTo>
                    <a:pt x="1009556" y="1563555"/>
                    <a:pt x="910670" y="1548431"/>
                    <a:pt x="882750" y="1591475"/>
                  </a:cubicBezTo>
                  <a:cubicBezTo>
                    <a:pt x="854830" y="1634519"/>
                    <a:pt x="838542" y="1746201"/>
                    <a:pt x="882750" y="1793899"/>
                  </a:cubicBezTo>
                  <a:cubicBezTo>
                    <a:pt x="926958" y="1841597"/>
                    <a:pt x="1035150" y="1903255"/>
                    <a:pt x="1147996" y="1877661"/>
                  </a:cubicBezTo>
                  <a:cubicBezTo>
                    <a:pt x="1260842" y="1852067"/>
                    <a:pt x="1324827" y="1754345"/>
                    <a:pt x="1559825" y="1640336"/>
                  </a:cubicBezTo>
                  <a:cubicBezTo>
                    <a:pt x="1794823" y="1526327"/>
                    <a:pt x="2407913" y="1299472"/>
                    <a:pt x="2557986" y="1193606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9335E4D-245A-CF49-9D25-8AAE704C1EAE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21E8244-D584-0C4C-9263-149D64D91B96}"/>
              </a:ext>
            </a:extLst>
          </p:cNvPr>
          <p:cNvGrpSpPr/>
          <p:nvPr/>
        </p:nvGrpSpPr>
        <p:grpSpPr>
          <a:xfrm>
            <a:off x="2454760" y="2098887"/>
            <a:ext cx="2180790" cy="1482946"/>
            <a:chOff x="1206442" y="6348992"/>
            <a:chExt cx="3690407" cy="2802799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5E32A91-B093-A345-846F-2410BD438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7458E1BA-BB63-0245-98A2-0A61C121E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82F6867-39E5-C340-8E9A-323CF1D26B0F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6C673CF-5198-8A40-A6D7-D8EFCD82E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3B8A9E7-E390-1A47-874F-8887D2630262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C42459A-E42D-5344-BD3E-74EA72406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CEE3207-4A15-EF4A-870B-EF5671E818FF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C34A2ED-9653-4D48-B222-4E71B1DFB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9945233-3681-2543-A718-3987C339097E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EC4E840-EEDB-5B4D-8E34-322B29204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FEA398-AC38-7B42-8D4D-1E62CB68CF17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1A15EF1-B2AF-D44F-98BC-782D97A06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CD1CD18-7EC1-A34E-B2D9-E1B4B559B8EC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9B149E2-6E43-6249-977E-77B47E4A2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D251CCD-B009-B847-B718-6A39F12AD26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89D4AD8-BB12-304E-982A-BA101A4F7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0239A4E-8863-9140-B759-6E28EAEAE87D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9A3A5E4-193E-364F-A03E-58DC7D040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A5CEC21-25C1-AE4F-AC7A-D2F49C58E426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C1994AF-C8E8-2740-884B-F6A860FA0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C2C35C-62D9-C24A-9A9A-284D363C96C0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9A10557-5CD7-D140-B4D5-51224149F26A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081CD68-4367-C94E-AB0E-66CFA5E2397A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98A1132-9D0C-8D46-B6BE-C58C7B4820D7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9B10CA6-C568-694A-88D9-0EC8328728A6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27DD93A-E1E2-F048-A242-77D2CBF9DF38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AB41DF9-0AE1-4D41-9F3E-E79534EE0563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CE1C2D5-1779-6D41-BA94-8572D10A3421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F8C668B-8CC8-6B49-B5F0-95B877737E65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C08EFDD-696D-2447-A42F-EED015A8B01F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C6B08E-5306-0542-BD8D-94C42DAF01A2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1F2503B-48F7-C041-8400-A640E6C5F1D3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59A005D-8988-5F44-ABB5-9BFE765C2B70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4DC89D-1698-BB43-BE9F-BAA34FE1C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40513C6-E1CC-484B-A265-57E242023AA2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DD5695A-A6A2-BA4E-86FA-86AF6A2CB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E4F1BEC-93D1-6443-86C8-C51DAD373921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9F7067E-57BB-DA4A-9CA9-3B02B723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78D624F-F9B5-E14C-A55C-F970775B7C94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D33F4DD-C290-0C49-A52A-99B384A6F650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EFBE5ADA-CDA2-D646-A87E-A48BCEA2BBDB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4CD3B96-D096-8C49-899B-3DF682FE7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A9619E03-6FEB-F149-9154-17385377B206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ABE066D6-2093-1946-8C73-CFC4AD5DC242}"/>
                </a:ext>
              </a:extLst>
            </p:cNvPr>
            <p:cNvSpPr/>
            <p:nvPr/>
          </p:nvSpPr>
          <p:spPr>
            <a:xfrm>
              <a:off x="1859594" y="6348992"/>
              <a:ext cx="2287547" cy="1827208"/>
            </a:xfrm>
            <a:custGeom>
              <a:avLst/>
              <a:gdLst>
                <a:gd name="connsiteX0" fmla="*/ 88799 w 2287547"/>
                <a:gd name="connsiteY0" fmla="*/ 0 h 1827208"/>
                <a:gd name="connsiteX1" fmla="*/ 46918 w 2287547"/>
                <a:gd name="connsiteY1" fmla="*/ 844598 h 1827208"/>
                <a:gd name="connsiteX2" fmla="*/ 661172 w 2287547"/>
                <a:gd name="connsiteY2" fmla="*/ 1772959 h 1827208"/>
                <a:gd name="connsiteX3" fmla="*/ 1422008 w 2287547"/>
                <a:gd name="connsiteY3" fmla="*/ 1633355 h 1827208"/>
                <a:gd name="connsiteX4" fmla="*/ 2287547 w 2287547"/>
                <a:gd name="connsiteY4" fmla="*/ 935340 h 18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547" h="1827208">
                  <a:moveTo>
                    <a:pt x="88799" y="0"/>
                  </a:moveTo>
                  <a:cubicBezTo>
                    <a:pt x="20161" y="274552"/>
                    <a:pt x="-48477" y="549105"/>
                    <a:pt x="46918" y="844598"/>
                  </a:cubicBezTo>
                  <a:cubicBezTo>
                    <a:pt x="142313" y="1140091"/>
                    <a:pt x="431990" y="1641500"/>
                    <a:pt x="661172" y="1772959"/>
                  </a:cubicBezTo>
                  <a:cubicBezTo>
                    <a:pt x="890354" y="1904418"/>
                    <a:pt x="1150946" y="1772958"/>
                    <a:pt x="1422008" y="1633355"/>
                  </a:cubicBezTo>
                  <a:cubicBezTo>
                    <a:pt x="1693070" y="1493752"/>
                    <a:pt x="2127003" y="1084250"/>
                    <a:pt x="2287547" y="935340"/>
                  </a:cubicBezTo>
                </a:path>
              </a:pathLst>
            </a:cu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60F13F79-F6A5-844B-8936-95E6A5D9C453}"/>
              </a:ext>
            </a:extLst>
          </p:cNvPr>
          <p:cNvGrpSpPr/>
          <p:nvPr/>
        </p:nvGrpSpPr>
        <p:grpSpPr>
          <a:xfrm>
            <a:off x="376994" y="2133959"/>
            <a:ext cx="2208980" cy="1448738"/>
            <a:chOff x="1206442" y="6368002"/>
            <a:chExt cx="3690407" cy="2783789"/>
          </a:xfrm>
        </p:grpSpPr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69BD5E67-977E-8E47-8ED4-551687F9088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BDAAF10F-4545-DF4B-9A8B-93B287813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708E41A-BDD2-7D4C-A723-63F88D9000C4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02B5383-B101-4C42-A2EB-81D6296F1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220C787-FAED-DF48-99A5-0DDDBB932148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54D18C3-DA00-FB4A-805B-1BEE36C10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188D997-5877-4249-94D6-8FE4C9190BED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BA08507D-4235-194B-8102-440137F80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22222EE-499A-4541-9939-71D6A2E360CC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5525498-D68B-8943-B2C7-72E421DC1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CBBEBD51-7EAB-1D46-B8F3-A1E361EDDAE1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2AA8CA5-DE58-9349-9D8D-6FCA218E6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7DFBAB31-3788-B946-BE7B-30908AEB507F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DF15E11-DFCE-734F-A68E-556B75EC6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F6BC276-A3DA-C54B-980E-94982BA5D1E8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5D18CAF-60B9-224A-8113-B2E9EF37C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276DB2E-233F-E647-8339-0768836F6D7E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EE967B2-EB29-CA40-BA15-B255397BA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A81AC17-53A4-8B40-9715-19C531BC6A55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C36D22C8-77DF-964E-BB5C-708FA0F59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BBBB12FE-252F-3F48-9807-4165F5AA372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4A990DD3-22BF-0E43-A747-690041B91865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8BAF1C8-B0AD-514A-BC3E-812F19AED7AD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D6F2C359-B192-AD42-B3C4-560D3BC563D0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ABC82E66-0B87-1F48-A877-A2D743FB78E6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C76379C-0E3F-5D4D-B467-91AF8B5467ED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FA184999-8081-914F-8968-513D2AC3797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70D73EE-A8C0-C145-9959-9AC5C5550AFB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A2D8F307-4ACE-5443-8802-B102C9A5A750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4AB1F2A-E5C3-E742-940B-5A4205B17E2C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559A6E83-11C0-E142-BAB4-9CE09C8DA916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2A4D7F8E-375B-F943-90D7-1CE5741CC6F0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91C61EF-63B3-6447-9C96-40174696933B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FC6854BA-0615-B84B-8C46-CAE28BD65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A28915EE-2E59-1D40-9A41-A39CBA3C60AE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3B51A601-0C2E-DE45-AEDC-DCF5743DF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64302370-CE0C-AD48-BDEB-D4AB9D77F438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EB1353EE-C18C-D84E-A87B-DAA3D6A64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2A824E63-E7DE-DF48-902E-F7C0B90EAA77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35143590-9332-A644-B582-11CE6BBA93E5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0B458AA6-EFF1-BF47-B405-BACCB8604A94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38E58253-2631-BB43-AF90-93A9AB0F8C93}"/>
                </a:ext>
              </a:extLst>
            </p:cNvPr>
            <p:cNvCxnSpPr>
              <a:cxnSpLocks/>
            </p:cNvCxnSpPr>
            <p:nvPr/>
          </p:nvCxnSpPr>
          <p:spPr>
            <a:xfrm>
              <a:off x="1596631" y="6810345"/>
              <a:ext cx="2442209" cy="18642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B129F092-1A12-1640-8898-CC941EDB4EF1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0F5FD44C-267E-344E-B549-CB7DC00AA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7234BE1-9D53-E944-B8F6-10899272ACBC}"/>
              </a:ext>
            </a:extLst>
          </p:cNvPr>
          <p:cNvSpPr/>
          <p:nvPr/>
        </p:nvSpPr>
        <p:spPr>
          <a:xfrm>
            <a:off x="862174" y="3561466"/>
            <a:ext cx="1511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Underfitting</a:t>
            </a:r>
            <a:endParaRPr lang="en-US" dirty="0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EB324AD4-F6D3-6340-90B4-52A7C0D94382}"/>
              </a:ext>
            </a:extLst>
          </p:cNvPr>
          <p:cNvSpPr/>
          <p:nvPr/>
        </p:nvSpPr>
        <p:spPr>
          <a:xfrm>
            <a:off x="5130066" y="3561466"/>
            <a:ext cx="1379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Overfitting</a:t>
            </a:r>
            <a:endParaRPr lang="en-US" dirty="0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928D3927-25A2-7843-821C-E3B04C6DBAEA}"/>
              </a:ext>
            </a:extLst>
          </p:cNvPr>
          <p:cNvSpPr/>
          <p:nvPr/>
        </p:nvSpPr>
        <p:spPr>
          <a:xfrm>
            <a:off x="2754574" y="3561466"/>
            <a:ext cx="2074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90C3"/>
                </a:solidFill>
              </a:rPr>
              <a:t>‘Just Right’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76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final project dataset (but predicting a different field,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ML Model: Linear Regression</a:t>
            </a:r>
          </a:p>
          <a:p>
            <a:pPr lvl="1"/>
            <a:r>
              <a:rPr lang="en-US" sz="2800" dirty="0"/>
              <a:t>Regularization: L1 (LASSO), L2 (Ridge), and Elastic Net 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“EMBK-NLP-DAY2-LINREGR-NB.ipynb”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7833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Hyperparameter Tuning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74130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Hyperparameters</a:t>
            </a:r>
            <a:r>
              <a:rPr lang="en-US" sz="2800" dirty="0"/>
              <a:t> are parameters that affect the performance and structure of an ML algorithm. </a:t>
            </a:r>
          </a:p>
          <a:p>
            <a:r>
              <a:rPr lang="en-US" sz="2800" b="1" dirty="0"/>
              <a:t>Hyperparameter tuning</a:t>
            </a:r>
            <a:r>
              <a:rPr lang="en-US" sz="2800" dirty="0"/>
              <a:t> looks for the best combination of hyperparameters.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/>
              <a:t>For example: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K Nearest Neighbors</a:t>
            </a:r>
            <a:r>
              <a:rPr lang="en-US" sz="2400" dirty="0">
                <a:solidFill>
                  <a:schemeClr val="accent6"/>
                </a:solidFill>
              </a:rPr>
              <a:t>: </a:t>
            </a:r>
            <a:r>
              <a:rPr lang="en-US" sz="2400" dirty="0" err="1">
                <a:solidFill>
                  <a:schemeClr val="accent6"/>
                </a:solidFill>
              </a:rPr>
              <a:t>n_</a:t>
            </a:r>
            <a:r>
              <a:rPr lang="en-US" sz="2400" dirty="0" err="1"/>
              <a:t>neighbors</a:t>
            </a:r>
            <a:r>
              <a:rPr lang="en-US" sz="2400" dirty="0"/>
              <a:t>, metric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</a:rPr>
              <a:t>Decision trees: </a:t>
            </a:r>
            <a:r>
              <a:rPr lang="en-US" sz="2400" dirty="0" err="1">
                <a:solidFill>
                  <a:schemeClr val="accent6"/>
                </a:solidFill>
              </a:rPr>
              <a:t>max_d</a:t>
            </a:r>
            <a:r>
              <a:rPr lang="en-US" sz="2400" dirty="0" err="1"/>
              <a:t>epth</a:t>
            </a:r>
            <a:r>
              <a:rPr lang="en-US" sz="2400" dirty="0"/>
              <a:t>, </a:t>
            </a:r>
            <a:r>
              <a:rPr lang="en-US" sz="2400" dirty="0" err="1"/>
              <a:t>min_samples_leaf</a:t>
            </a:r>
            <a:r>
              <a:rPr lang="en-US" sz="2400" dirty="0"/>
              <a:t>, </a:t>
            </a:r>
            <a:r>
              <a:rPr lang="en-US" sz="2400" dirty="0" err="1"/>
              <a:t>class_weight</a:t>
            </a:r>
            <a:r>
              <a:rPr lang="en-US" sz="2400" dirty="0"/>
              <a:t>, criterion</a:t>
            </a:r>
          </a:p>
          <a:p>
            <a:pPr lvl="1"/>
            <a:r>
              <a:rPr lang="en-US" sz="2400" b="1" dirty="0"/>
              <a:t>Random Forest</a:t>
            </a:r>
            <a:r>
              <a:rPr lang="en-US" sz="2400" dirty="0"/>
              <a:t>: </a:t>
            </a:r>
            <a:r>
              <a:rPr lang="en-US" sz="2400" dirty="0" err="1"/>
              <a:t>n_estimators</a:t>
            </a:r>
            <a:r>
              <a:rPr lang="en-US" sz="2400" dirty="0"/>
              <a:t>, </a:t>
            </a:r>
            <a:r>
              <a:rPr lang="en-US" sz="2400" dirty="0" err="1"/>
              <a:t>max_samples</a:t>
            </a:r>
            <a:endParaRPr lang="en-US" sz="2400" dirty="0"/>
          </a:p>
          <a:p>
            <a:pPr lvl="1"/>
            <a:r>
              <a:rPr lang="en-US" sz="2400" b="1" dirty="0"/>
              <a:t>Logistic Regression: </a:t>
            </a:r>
            <a:r>
              <a:rPr lang="en-US" sz="2400" dirty="0"/>
              <a:t>penalty, C, </a:t>
            </a:r>
            <a:r>
              <a:rPr lang="en-US" sz="2400" dirty="0" err="1"/>
              <a:t>class_weight</a:t>
            </a:r>
            <a:r>
              <a:rPr lang="en-US" sz="2400" dirty="0"/>
              <a:t>, l1_ratio</a:t>
            </a:r>
          </a:p>
        </p:txBody>
      </p:sp>
    </p:spTree>
    <p:extLst>
      <p:ext uri="{BB962C8B-B14F-4D97-AF65-F5344CB8AC3E}">
        <p14:creationId xmlns:p14="http://schemas.microsoft.com/office/powerpoint/2010/main" val="2811872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113226" cy="4599628"/>
          </a:xfrm>
        </p:spPr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Grid search </a:t>
            </a:r>
            <a:r>
              <a:rPr lang="en-US" sz="2800" dirty="0"/>
              <a:t>is the most basic hyperparameter tuning method. </a:t>
            </a:r>
          </a:p>
          <a:p>
            <a:r>
              <a:rPr lang="en-US" sz="2800" dirty="0"/>
              <a:t>It is an </a:t>
            </a:r>
            <a:r>
              <a:rPr lang="en-US" sz="2800" b="1" dirty="0"/>
              <a:t>exhaustive search </a:t>
            </a:r>
            <a:r>
              <a:rPr lang="en-US" sz="2800" dirty="0"/>
              <a:t>to find the optimum combination of hyperparameters.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</a:t>
            </a:r>
            <a:r>
              <a:rPr lang="en-US" sz="2400" dirty="0">
                <a:solidFill>
                  <a:schemeClr val="accent6"/>
                </a:solidFill>
              </a:rPr>
              <a:t>Decision tree</a:t>
            </a:r>
            <a:r>
              <a:rPr lang="en-US" sz="2400" dirty="0"/>
              <a:t>:</a:t>
            </a:r>
          </a:p>
          <a:p>
            <a:pPr marL="457189" lvl="1" indent="0">
              <a:buNone/>
            </a:pPr>
            <a:r>
              <a:rPr lang="en-US" sz="2400" dirty="0"/>
              <a:t>{ </a:t>
            </a:r>
          </a:p>
          <a:p>
            <a:pPr marL="457189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max_depth</a:t>
            </a:r>
            <a:r>
              <a:rPr lang="en-US" sz="2400" dirty="0"/>
              <a:t>: [5, 10, 50, 100, 250],</a:t>
            </a:r>
          </a:p>
          <a:p>
            <a:pPr marL="457189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min_samples_leaf</a:t>
            </a:r>
            <a:r>
              <a:rPr lang="en-US" sz="2400" dirty="0"/>
              <a:t>: [15, 20, 25],</a:t>
            </a:r>
          </a:p>
          <a:p>
            <a:pPr marL="457189" lvl="1" indent="0">
              <a:buNone/>
            </a:pPr>
            <a:r>
              <a:rPr lang="en-US" sz="2400" dirty="0"/>
              <a:t>       criterion: [“</a:t>
            </a:r>
            <a:r>
              <a:rPr lang="en-US" sz="2400" dirty="0" err="1"/>
              <a:t>gini</a:t>
            </a:r>
            <a:r>
              <a:rPr lang="en-US" sz="2400" dirty="0"/>
              <a:t>”, “entropy”]		</a:t>
            </a:r>
          </a:p>
          <a:p>
            <a:pPr marL="457189" lvl="1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ABC7645-BCCC-CD48-B1BD-E9F0FADC3689}"/>
              </a:ext>
            </a:extLst>
          </p:cNvPr>
          <p:cNvSpPr/>
          <p:nvPr/>
        </p:nvSpPr>
        <p:spPr>
          <a:xfrm>
            <a:off x="6939698" y="3726542"/>
            <a:ext cx="330200" cy="1727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B6C37-E587-9941-B62B-FB10B5C77F0E}"/>
              </a:ext>
            </a:extLst>
          </p:cNvPr>
          <p:cNvSpPr txBox="1"/>
          <p:nvPr/>
        </p:nvSpPr>
        <p:spPr>
          <a:xfrm>
            <a:off x="7104720" y="3308518"/>
            <a:ext cx="503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Total </a:t>
            </a:r>
            <a:r>
              <a:rPr lang="en-US" sz="2400" dirty="0" err="1"/>
              <a:t>hyperparamers</a:t>
            </a:r>
            <a:r>
              <a:rPr lang="en-US" sz="2400" dirty="0"/>
              <a:t> combinations 5 x 3 x 2 = 30: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78B58-0DFB-A94B-9B22-14EE12D93FD8}"/>
              </a:ext>
            </a:extLst>
          </p:cNvPr>
          <p:cNvSpPr txBox="1"/>
          <p:nvPr/>
        </p:nvSpPr>
        <p:spPr>
          <a:xfrm>
            <a:off x="8985405" y="4282360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15,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020A0-F82E-9348-93C8-EAAA560E7299}"/>
              </a:ext>
            </a:extLst>
          </p:cNvPr>
          <p:cNvSpPr txBox="1"/>
          <p:nvPr/>
        </p:nvSpPr>
        <p:spPr>
          <a:xfrm>
            <a:off x="9372445" y="512850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CEFE0-D4D0-F740-8C7D-2484E1979519}"/>
              </a:ext>
            </a:extLst>
          </p:cNvPr>
          <p:cNvSpPr txBox="1"/>
          <p:nvPr/>
        </p:nvSpPr>
        <p:spPr>
          <a:xfrm>
            <a:off x="8985405" y="4581941"/>
            <a:ext cx="15113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20,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FAC18-B1DA-2946-A262-F0006EA7CDB4}"/>
              </a:ext>
            </a:extLst>
          </p:cNvPr>
          <p:cNvSpPr txBox="1"/>
          <p:nvPr/>
        </p:nvSpPr>
        <p:spPr>
          <a:xfrm>
            <a:off x="8985405" y="4893344"/>
            <a:ext cx="15113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[5, 25, “</a:t>
            </a:r>
            <a:r>
              <a:rPr lang="en-US" dirty="0" err="1"/>
              <a:t>gini</a:t>
            </a:r>
            <a:r>
              <a:rPr lang="en-US" dirty="0"/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1049145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/>
              <a:t>Randomized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240700" cy="4599628"/>
          </a:xfrm>
        </p:spPr>
        <p:txBody>
          <a:bodyPr/>
          <a:lstStyle/>
          <a:p>
            <a:r>
              <a:rPr lang="en-US" sz="2800" dirty="0"/>
              <a:t>Instead of trying every possible combination, </a:t>
            </a:r>
            <a:r>
              <a:rPr lang="en-US" sz="2800" b="1" dirty="0">
                <a:solidFill>
                  <a:schemeClr val="accent6"/>
                </a:solidFill>
              </a:rPr>
              <a:t>Randomized Search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chooses a random set of values and only try those.  </a:t>
            </a:r>
          </a:p>
          <a:p>
            <a:r>
              <a:rPr lang="en-US" sz="2800" dirty="0"/>
              <a:t>Randomized search can also use distributions to sample hyperparameters from.</a:t>
            </a:r>
          </a:p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D36C3-990E-A54F-A3E8-999B04121145}"/>
              </a:ext>
            </a:extLst>
          </p:cNvPr>
          <p:cNvSpPr/>
          <p:nvPr/>
        </p:nvSpPr>
        <p:spPr>
          <a:xfrm>
            <a:off x="2886061" y="3329761"/>
            <a:ext cx="6416701" cy="2606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F3CCC2-CCB6-884A-83BB-152FF11ECB0C}"/>
              </a:ext>
            </a:extLst>
          </p:cNvPr>
          <p:cNvCxnSpPr>
            <a:cxnSpLocks/>
            <a:stCxn id="17" idx="2"/>
            <a:endCxn id="17" idx="0"/>
          </p:cNvCxnSpPr>
          <p:nvPr/>
        </p:nvCxnSpPr>
        <p:spPr>
          <a:xfrm flipV="1">
            <a:off x="6094412" y="3329761"/>
            <a:ext cx="0" cy="2606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E3A540-B2A1-564B-96A1-9537B1CD708B}"/>
              </a:ext>
            </a:extLst>
          </p:cNvPr>
          <p:cNvCxnSpPr/>
          <p:nvPr/>
        </p:nvCxnSpPr>
        <p:spPr>
          <a:xfrm>
            <a:off x="2886061" y="3697357"/>
            <a:ext cx="64167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F0A1B1-82A4-C04A-9EF5-D1A3CD538A28}"/>
              </a:ext>
            </a:extLst>
          </p:cNvPr>
          <p:cNvSpPr txBox="1"/>
          <p:nvPr/>
        </p:nvSpPr>
        <p:spPr>
          <a:xfrm>
            <a:off x="3851738" y="3363461"/>
            <a:ext cx="127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Grid Search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905F39-4628-0240-B7D7-6C3D5F79CD1F}"/>
              </a:ext>
            </a:extLst>
          </p:cNvPr>
          <p:cNvSpPr txBox="1"/>
          <p:nvPr/>
        </p:nvSpPr>
        <p:spPr>
          <a:xfrm>
            <a:off x="6842882" y="3371670"/>
            <a:ext cx="163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Random Search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BD456-89D4-8F49-BA80-30465BCF872C}"/>
              </a:ext>
            </a:extLst>
          </p:cNvPr>
          <p:cNvSpPr txBox="1"/>
          <p:nvPr/>
        </p:nvSpPr>
        <p:spPr>
          <a:xfrm>
            <a:off x="3572694" y="5461127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1F60B-8C1E-6443-920B-3F1F3D09DC95}"/>
              </a:ext>
            </a:extLst>
          </p:cNvPr>
          <p:cNvSpPr txBox="1"/>
          <p:nvPr/>
        </p:nvSpPr>
        <p:spPr>
          <a:xfrm rot="16200000">
            <a:off x="2595854" y="4537381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2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83B5D72-F581-014D-837F-303D085C6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09670"/>
              </p:ext>
            </p:extLst>
          </p:nvPr>
        </p:nvGraphicFramePr>
        <p:xfrm>
          <a:off x="3620097" y="3937127"/>
          <a:ext cx="153619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AFDD2294-4319-DB4D-99D5-105EA3D1DF3F}"/>
              </a:ext>
            </a:extLst>
          </p:cNvPr>
          <p:cNvSpPr/>
          <p:nvPr/>
        </p:nvSpPr>
        <p:spPr>
          <a:xfrm>
            <a:off x="4326961" y="502031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B813D7-E977-434F-9C8E-9C57B4017C8A}"/>
              </a:ext>
            </a:extLst>
          </p:cNvPr>
          <p:cNvSpPr/>
          <p:nvPr/>
        </p:nvSpPr>
        <p:spPr>
          <a:xfrm>
            <a:off x="3938581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E2070F-D8C3-9A4E-BF8C-526C58074126}"/>
              </a:ext>
            </a:extLst>
          </p:cNvPr>
          <p:cNvSpPr/>
          <p:nvPr/>
        </p:nvSpPr>
        <p:spPr>
          <a:xfrm>
            <a:off x="4711654" y="424636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72D1D75-5A87-8D43-B60D-39986E9DDEFC}"/>
              </a:ext>
            </a:extLst>
          </p:cNvPr>
          <p:cNvSpPr/>
          <p:nvPr/>
        </p:nvSpPr>
        <p:spPr>
          <a:xfrm>
            <a:off x="4704955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BDDA4-7C57-7043-B8DC-999C8C0893B2}"/>
              </a:ext>
            </a:extLst>
          </p:cNvPr>
          <p:cNvSpPr txBox="1"/>
          <p:nvPr/>
        </p:nvSpPr>
        <p:spPr>
          <a:xfrm>
            <a:off x="6828449" y="5461127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D4DBE-9CF3-0746-B352-AD51AB775DB0}"/>
              </a:ext>
            </a:extLst>
          </p:cNvPr>
          <p:cNvSpPr txBox="1"/>
          <p:nvPr/>
        </p:nvSpPr>
        <p:spPr>
          <a:xfrm rot="16200000">
            <a:off x="5851609" y="4537381"/>
            <a:ext cx="163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Hyperparameter 2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5CB3D4A-F2C1-0E45-88BC-66A7FE417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01623"/>
              </p:ext>
            </p:extLst>
          </p:nvPr>
        </p:nvGraphicFramePr>
        <p:xfrm>
          <a:off x="6875852" y="3937127"/>
          <a:ext cx="153619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44" name="Oval 43">
            <a:extLst>
              <a:ext uri="{FF2B5EF4-FFF2-40B4-BE49-F238E27FC236}">
                <a16:creationId xmlns:a16="http://schemas.microsoft.com/office/drawing/2014/main" id="{0B39FB61-C81B-3A4D-8B01-544F401EF3F2}"/>
              </a:ext>
            </a:extLst>
          </p:cNvPr>
          <p:cNvSpPr/>
          <p:nvPr/>
        </p:nvSpPr>
        <p:spPr>
          <a:xfrm>
            <a:off x="7344178" y="522704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9EBCCB-A541-6949-B2B5-FB7159247EBD}"/>
              </a:ext>
            </a:extLst>
          </p:cNvPr>
          <p:cNvSpPr/>
          <p:nvPr/>
        </p:nvSpPr>
        <p:spPr>
          <a:xfrm>
            <a:off x="7337458" y="440005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5340A3E-E4AD-FE4E-BD00-EF3F3475733F}"/>
              </a:ext>
            </a:extLst>
          </p:cNvPr>
          <p:cNvSpPr/>
          <p:nvPr/>
        </p:nvSpPr>
        <p:spPr>
          <a:xfrm>
            <a:off x="7816334" y="4111198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57C24E-B93B-D94D-AA78-FA4F9EA0368E}"/>
              </a:ext>
            </a:extLst>
          </p:cNvPr>
          <p:cNvSpPr/>
          <p:nvPr/>
        </p:nvSpPr>
        <p:spPr>
          <a:xfrm>
            <a:off x="8135006" y="469912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A0704F-1662-B14E-A4F4-54AC53C8F0D7}"/>
              </a:ext>
            </a:extLst>
          </p:cNvPr>
          <p:cNvSpPr/>
          <p:nvPr/>
        </p:nvSpPr>
        <p:spPr>
          <a:xfrm>
            <a:off x="7135044" y="491012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57AE56F-7729-4340-B291-1C3D4276CAFB}"/>
              </a:ext>
            </a:extLst>
          </p:cNvPr>
          <p:cNvSpPr/>
          <p:nvPr/>
        </p:nvSpPr>
        <p:spPr>
          <a:xfrm>
            <a:off x="7776904" y="481542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8A888A7-B771-A548-BF84-2303462C947F}"/>
              </a:ext>
            </a:extLst>
          </p:cNvPr>
          <p:cNvSpPr/>
          <p:nvPr/>
        </p:nvSpPr>
        <p:spPr>
          <a:xfrm>
            <a:off x="4326961" y="424715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1790916-7FF5-3B48-BD9E-3704F5CF5C0F}"/>
              </a:ext>
            </a:extLst>
          </p:cNvPr>
          <p:cNvSpPr/>
          <p:nvPr/>
        </p:nvSpPr>
        <p:spPr>
          <a:xfrm>
            <a:off x="3938581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7300B9-3B76-1C4F-814F-19CD3031BEE8}"/>
              </a:ext>
            </a:extLst>
          </p:cNvPr>
          <p:cNvSpPr/>
          <p:nvPr/>
        </p:nvSpPr>
        <p:spPr>
          <a:xfrm>
            <a:off x="4318802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39768D-1768-F649-803B-3A93DE804601}"/>
              </a:ext>
            </a:extLst>
          </p:cNvPr>
          <p:cNvSpPr/>
          <p:nvPr/>
        </p:nvSpPr>
        <p:spPr>
          <a:xfrm>
            <a:off x="4695581" y="3866441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2273F7-F9DF-884F-9A31-31FDC22F612E}"/>
              </a:ext>
            </a:extLst>
          </p:cNvPr>
          <p:cNvSpPr/>
          <p:nvPr/>
        </p:nvSpPr>
        <p:spPr>
          <a:xfrm>
            <a:off x="5083903" y="3867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DA2693-9E23-764A-90EB-DDB0FBB41474}"/>
              </a:ext>
            </a:extLst>
          </p:cNvPr>
          <p:cNvSpPr/>
          <p:nvPr/>
        </p:nvSpPr>
        <p:spPr>
          <a:xfrm>
            <a:off x="3554084" y="386391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9CEA135-B855-E34B-BFE2-8AF09BAE9A4C}"/>
              </a:ext>
            </a:extLst>
          </p:cNvPr>
          <p:cNvSpPr/>
          <p:nvPr/>
        </p:nvSpPr>
        <p:spPr>
          <a:xfrm>
            <a:off x="5083903" y="424555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CD511D3-C738-F34E-880D-9BD8A79D3A76}"/>
              </a:ext>
            </a:extLst>
          </p:cNvPr>
          <p:cNvSpPr/>
          <p:nvPr/>
        </p:nvSpPr>
        <p:spPr>
          <a:xfrm>
            <a:off x="5083903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D427B1B-F414-9440-A95E-8D4EBC870A83}"/>
              </a:ext>
            </a:extLst>
          </p:cNvPr>
          <p:cNvSpPr/>
          <p:nvPr/>
        </p:nvSpPr>
        <p:spPr>
          <a:xfrm>
            <a:off x="5083903" y="501772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4FF2A1-53DF-924C-921C-E9C89E66A05B}"/>
              </a:ext>
            </a:extLst>
          </p:cNvPr>
          <p:cNvSpPr/>
          <p:nvPr/>
        </p:nvSpPr>
        <p:spPr>
          <a:xfrm>
            <a:off x="5083903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2E95A8-294B-CB41-8C5A-A0FF3FCC788E}"/>
              </a:ext>
            </a:extLst>
          </p:cNvPr>
          <p:cNvSpPr/>
          <p:nvPr/>
        </p:nvSpPr>
        <p:spPr>
          <a:xfrm>
            <a:off x="4320566" y="4619387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75E2F2C-1AA2-024F-AD4F-54728A45EE1E}"/>
              </a:ext>
            </a:extLst>
          </p:cNvPr>
          <p:cNvSpPr/>
          <p:nvPr/>
        </p:nvSpPr>
        <p:spPr>
          <a:xfrm>
            <a:off x="4315247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4725EF-2C55-2343-8B7F-4A5EB2E01AD9}"/>
              </a:ext>
            </a:extLst>
          </p:cNvPr>
          <p:cNvSpPr/>
          <p:nvPr/>
        </p:nvSpPr>
        <p:spPr>
          <a:xfrm>
            <a:off x="4707405" y="502005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61F538-32CF-A74D-BC09-557B8E469C9A}"/>
              </a:ext>
            </a:extLst>
          </p:cNvPr>
          <p:cNvSpPr/>
          <p:nvPr/>
        </p:nvSpPr>
        <p:spPr>
          <a:xfrm>
            <a:off x="3938581" y="4242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088A891-9FDA-6F46-BA1A-7575BDA317EC}"/>
              </a:ext>
            </a:extLst>
          </p:cNvPr>
          <p:cNvSpPr/>
          <p:nvPr/>
        </p:nvSpPr>
        <p:spPr>
          <a:xfrm>
            <a:off x="3557572" y="461772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1408452-CD6C-524B-9EA8-F53B44212B49}"/>
              </a:ext>
            </a:extLst>
          </p:cNvPr>
          <p:cNvSpPr/>
          <p:nvPr/>
        </p:nvSpPr>
        <p:spPr>
          <a:xfrm>
            <a:off x="3557572" y="4242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F071C87-568D-5745-B0BF-CA32A37578FD}"/>
              </a:ext>
            </a:extLst>
          </p:cNvPr>
          <p:cNvSpPr/>
          <p:nvPr/>
        </p:nvSpPr>
        <p:spPr>
          <a:xfrm>
            <a:off x="3551517" y="501840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F648DB6-DB00-4D4D-AC63-95E88659EA66}"/>
              </a:ext>
            </a:extLst>
          </p:cNvPr>
          <p:cNvSpPr/>
          <p:nvPr/>
        </p:nvSpPr>
        <p:spPr>
          <a:xfrm>
            <a:off x="3936647" y="501772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309876-1294-FA47-9D25-B5AC6E87C808}"/>
              </a:ext>
            </a:extLst>
          </p:cNvPr>
          <p:cNvSpPr/>
          <p:nvPr/>
        </p:nvSpPr>
        <p:spPr>
          <a:xfrm>
            <a:off x="3551517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0B2380C-EA0E-3046-A0A1-BAF23E704ED3}"/>
              </a:ext>
            </a:extLst>
          </p:cNvPr>
          <p:cNvSpPr/>
          <p:nvPr/>
        </p:nvSpPr>
        <p:spPr>
          <a:xfrm>
            <a:off x="3943924" y="538581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A0B110E-E579-BC4B-B275-49582CB0171F}"/>
              </a:ext>
            </a:extLst>
          </p:cNvPr>
          <p:cNvSpPr/>
          <p:nvPr/>
        </p:nvSpPr>
        <p:spPr>
          <a:xfrm>
            <a:off x="4704955" y="538276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66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Cross-Validation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Cross Validation </a:t>
            </a:r>
            <a:r>
              <a:rPr lang="en-US" sz="2800" dirty="0"/>
              <a:t>is a validation technique to see how well a trained model generalizes to an independent test set.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Hold-out method:</a:t>
            </a:r>
            <a:r>
              <a:rPr lang="en-US" sz="2800" dirty="0"/>
              <a:t> We keep a hold-out sample and use it to test the model (single hold-out sample).</a:t>
            </a:r>
          </a:p>
          <a:p>
            <a:r>
              <a:rPr lang="en-US" sz="2800" dirty="0">
                <a:solidFill>
                  <a:srgbClr val="00B050"/>
                </a:solidFill>
              </a:rPr>
              <a:t>K-fold cross-validation: </a:t>
            </a:r>
            <a:r>
              <a:rPr lang="en-US" sz="2800" dirty="0"/>
              <a:t>Use “K” hold-out samples to train the model “K” times without using the hold-out samples (multiple hold-outs)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61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5-fold Cross-Validation -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503EC1-6FBD-5042-91F8-A6915CC1B13C}"/>
              </a:ext>
            </a:extLst>
          </p:cNvPr>
          <p:cNvGrpSpPr/>
          <p:nvPr/>
        </p:nvGrpSpPr>
        <p:grpSpPr>
          <a:xfrm>
            <a:off x="605849" y="1717093"/>
            <a:ext cx="4783115" cy="3946444"/>
            <a:chOff x="771227" y="4824343"/>
            <a:chExt cx="4783115" cy="3946444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94704BA-E93A-3743-A215-58034FEA1E62}"/>
                </a:ext>
              </a:extLst>
            </p:cNvPr>
            <p:cNvSpPr/>
            <p:nvPr/>
          </p:nvSpPr>
          <p:spPr>
            <a:xfrm>
              <a:off x="2979693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841237D-3E30-AE42-B906-0CF86AAEA49C}"/>
                </a:ext>
              </a:extLst>
            </p:cNvPr>
            <p:cNvSpPr/>
            <p:nvPr/>
          </p:nvSpPr>
          <p:spPr>
            <a:xfrm>
              <a:off x="315828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36A6ABC-8F44-F64D-8694-56B0D760925E}"/>
                </a:ext>
              </a:extLst>
            </p:cNvPr>
            <p:cNvSpPr/>
            <p:nvPr/>
          </p:nvSpPr>
          <p:spPr>
            <a:xfrm>
              <a:off x="333688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A9F6217-7710-A344-B823-48816612E03D}"/>
                </a:ext>
              </a:extLst>
            </p:cNvPr>
            <p:cNvSpPr/>
            <p:nvPr/>
          </p:nvSpPr>
          <p:spPr>
            <a:xfrm>
              <a:off x="351547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179E14B-E0DE-0142-A1FF-F63F26B628CA}"/>
                </a:ext>
              </a:extLst>
            </p:cNvPr>
            <p:cNvSpPr/>
            <p:nvPr/>
          </p:nvSpPr>
          <p:spPr>
            <a:xfrm>
              <a:off x="369764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353095D-93A9-8641-AFF1-430FFB5D7840}"/>
                </a:ext>
              </a:extLst>
            </p:cNvPr>
            <p:cNvSpPr/>
            <p:nvPr/>
          </p:nvSpPr>
          <p:spPr>
            <a:xfrm>
              <a:off x="387980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7CDFDC8-662B-A74E-8A0B-4EF372A7EC38}"/>
                </a:ext>
              </a:extLst>
            </p:cNvPr>
            <p:cNvSpPr/>
            <p:nvPr/>
          </p:nvSpPr>
          <p:spPr>
            <a:xfrm>
              <a:off x="4058401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790AF21-0480-3A42-A26D-0F4717F8D637}"/>
                </a:ext>
              </a:extLst>
            </p:cNvPr>
            <p:cNvSpPr/>
            <p:nvPr/>
          </p:nvSpPr>
          <p:spPr>
            <a:xfrm>
              <a:off x="423699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68F30A2-CE8B-1F4C-AEAB-390B37D7B8AE}"/>
                </a:ext>
              </a:extLst>
            </p:cNvPr>
            <p:cNvSpPr/>
            <p:nvPr/>
          </p:nvSpPr>
          <p:spPr>
            <a:xfrm>
              <a:off x="280109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6D7E840-0540-CD48-8450-FDDACD2CD20C}"/>
                </a:ext>
              </a:extLst>
            </p:cNvPr>
            <p:cNvSpPr/>
            <p:nvPr/>
          </p:nvSpPr>
          <p:spPr>
            <a:xfrm>
              <a:off x="2618933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82EE66D-D769-774D-A1E1-7A53C165C697}"/>
                </a:ext>
              </a:extLst>
            </p:cNvPr>
            <p:cNvSpPr/>
            <p:nvPr/>
          </p:nvSpPr>
          <p:spPr>
            <a:xfrm>
              <a:off x="243676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05308F2-A5CA-734E-8554-01A805E3A5EB}"/>
                </a:ext>
              </a:extLst>
            </p:cNvPr>
            <p:cNvSpPr/>
            <p:nvPr/>
          </p:nvSpPr>
          <p:spPr>
            <a:xfrm>
              <a:off x="2254601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BC7680D-DCD0-CF43-91E5-F63B99537ED3}"/>
                </a:ext>
              </a:extLst>
            </p:cNvPr>
            <p:cNvSpPr/>
            <p:nvPr/>
          </p:nvSpPr>
          <p:spPr>
            <a:xfrm>
              <a:off x="207243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765964-8622-0A46-9055-03B2FAB2E6A5}"/>
                </a:ext>
              </a:extLst>
            </p:cNvPr>
            <p:cNvSpPr/>
            <p:nvPr/>
          </p:nvSpPr>
          <p:spPr>
            <a:xfrm>
              <a:off x="441558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EAA290D-1F15-3E44-9C44-5F479F00E098}"/>
                </a:ext>
              </a:extLst>
            </p:cNvPr>
            <p:cNvSpPr/>
            <p:nvPr/>
          </p:nvSpPr>
          <p:spPr>
            <a:xfrm>
              <a:off x="4594183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DDE73FE-302C-2441-9FF5-E3BAF3A13CF7}"/>
                </a:ext>
              </a:extLst>
            </p:cNvPr>
            <p:cNvSpPr/>
            <p:nvPr/>
          </p:nvSpPr>
          <p:spPr>
            <a:xfrm>
              <a:off x="4772777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220523F-A8B0-EE4A-B530-4B04B6914467}"/>
                </a:ext>
              </a:extLst>
            </p:cNvPr>
            <p:cNvSpPr/>
            <p:nvPr/>
          </p:nvSpPr>
          <p:spPr>
            <a:xfrm>
              <a:off x="4951371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39E8C97-6826-4041-B5DA-0F4C7E41274F}"/>
                </a:ext>
              </a:extLst>
            </p:cNvPr>
            <p:cNvSpPr/>
            <p:nvPr/>
          </p:nvSpPr>
          <p:spPr>
            <a:xfrm>
              <a:off x="512996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E7B4A5D-1A1D-2744-923A-FF426F9B242D}"/>
                </a:ext>
              </a:extLst>
            </p:cNvPr>
            <p:cNvSpPr/>
            <p:nvPr/>
          </p:nvSpPr>
          <p:spPr>
            <a:xfrm>
              <a:off x="1890269" y="4871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7387D4-DD53-1C49-8B2C-50907AB6C466}"/>
                </a:ext>
              </a:extLst>
            </p:cNvPr>
            <p:cNvSpPr/>
            <p:nvPr/>
          </p:nvSpPr>
          <p:spPr>
            <a:xfrm>
              <a:off x="1702745" y="4871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ight Brace 156">
              <a:extLst>
                <a:ext uri="{FF2B5EF4-FFF2-40B4-BE49-F238E27FC236}">
                  <a16:creationId xmlns:a16="http://schemas.microsoft.com/office/drawing/2014/main" id="{A185AA45-491D-DA4E-ACD6-D9A393725A24}"/>
                </a:ext>
              </a:extLst>
            </p:cNvPr>
            <p:cNvSpPr/>
            <p:nvPr/>
          </p:nvSpPr>
          <p:spPr>
            <a:xfrm rot="5400000">
              <a:off x="1975101" y="4850729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C61487-0EE4-6A49-8761-BF96D4860097}"/>
                </a:ext>
              </a:extLst>
            </p:cNvPr>
            <p:cNvSpPr/>
            <p:nvPr/>
          </p:nvSpPr>
          <p:spPr>
            <a:xfrm>
              <a:off x="2969872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C7F82EC-5235-6846-AD74-BB259EEC34F6}"/>
                </a:ext>
              </a:extLst>
            </p:cNvPr>
            <p:cNvSpPr/>
            <p:nvPr/>
          </p:nvSpPr>
          <p:spPr>
            <a:xfrm>
              <a:off x="314846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3D5552F-C666-BF4B-A9B1-DF8BC01EE058}"/>
                </a:ext>
              </a:extLst>
            </p:cNvPr>
            <p:cNvSpPr/>
            <p:nvPr/>
          </p:nvSpPr>
          <p:spPr>
            <a:xfrm>
              <a:off x="332706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DC0B179-1EED-BD4A-BC9D-DEF66C957BCB}"/>
                </a:ext>
              </a:extLst>
            </p:cNvPr>
            <p:cNvSpPr/>
            <p:nvPr/>
          </p:nvSpPr>
          <p:spPr>
            <a:xfrm>
              <a:off x="350565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34692D3-2C48-1848-96AB-1846C04BCA71}"/>
                </a:ext>
              </a:extLst>
            </p:cNvPr>
            <p:cNvSpPr/>
            <p:nvPr/>
          </p:nvSpPr>
          <p:spPr>
            <a:xfrm>
              <a:off x="368782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B7D08E0-F48E-0B45-8590-6C9F1EAADDA6}"/>
                </a:ext>
              </a:extLst>
            </p:cNvPr>
            <p:cNvSpPr/>
            <p:nvPr/>
          </p:nvSpPr>
          <p:spPr>
            <a:xfrm>
              <a:off x="386998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13AE067-7112-024A-98EB-FCDF4452073F}"/>
                </a:ext>
              </a:extLst>
            </p:cNvPr>
            <p:cNvSpPr/>
            <p:nvPr/>
          </p:nvSpPr>
          <p:spPr>
            <a:xfrm>
              <a:off x="4048580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11B97DF-14DA-AD41-A380-8B917AC28226}"/>
                </a:ext>
              </a:extLst>
            </p:cNvPr>
            <p:cNvSpPr/>
            <p:nvPr/>
          </p:nvSpPr>
          <p:spPr>
            <a:xfrm>
              <a:off x="422717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9A4A673-65CC-DC48-8896-997B2E53FCF1}"/>
                </a:ext>
              </a:extLst>
            </p:cNvPr>
            <p:cNvSpPr/>
            <p:nvPr/>
          </p:nvSpPr>
          <p:spPr>
            <a:xfrm>
              <a:off x="279127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12D8622-FDD0-724D-8BCC-8DA3684B0871}"/>
                </a:ext>
              </a:extLst>
            </p:cNvPr>
            <p:cNvSpPr/>
            <p:nvPr/>
          </p:nvSpPr>
          <p:spPr>
            <a:xfrm>
              <a:off x="2609112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D0BF470-F391-CB4B-8915-C7B12B5D0BD0}"/>
                </a:ext>
              </a:extLst>
            </p:cNvPr>
            <p:cNvSpPr/>
            <p:nvPr/>
          </p:nvSpPr>
          <p:spPr>
            <a:xfrm>
              <a:off x="242694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9E6ACBE-6E69-EB47-8AF1-5A09DB4091F5}"/>
                </a:ext>
              </a:extLst>
            </p:cNvPr>
            <p:cNvSpPr/>
            <p:nvPr/>
          </p:nvSpPr>
          <p:spPr>
            <a:xfrm>
              <a:off x="2244780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B6F8EA9D-C699-5941-9ADC-429B90AC2454}"/>
                </a:ext>
              </a:extLst>
            </p:cNvPr>
            <p:cNvSpPr/>
            <p:nvPr/>
          </p:nvSpPr>
          <p:spPr>
            <a:xfrm>
              <a:off x="206261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1FFE25D-1EF8-534D-8AEF-7D6A62D7C30F}"/>
                </a:ext>
              </a:extLst>
            </p:cNvPr>
            <p:cNvSpPr/>
            <p:nvPr/>
          </p:nvSpPr>
          <p:spPr>
            <a:xfrm>
              <a:off x="440576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76688BE-C6BD-5F44-87A9-03A2E4438E31}"/>
                </a:ext>
              </a:extLst>
            </p:cNvPr>
            <p:cNvSpPr/>
            <p:nvPr/>
          </p:nvSpPr>
          <p:spPr>
            <a:xfrm>
              <a:off x="4584362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F3069E9-C7E3-7447-937C-D13459919FBA}"/>
                </a:ext>
              </a:extLst>
            </p:cNvPr>
            <p:cNvSpPr/>
            <p:nvPr/>
          </p:nvSpPr>
          <p:spPr>
            <a:xfrm>
              <a:off x="4762956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984C52F-EB65-C848-A3A2-09BA0DFBA38A}"/>
                </a:ext>
              </a:extLst>
            </p:cNvPr>
            <p:cNvSpPr/>
            <p:nvPr/>
          </p:nvSpPr>
          <p:spPr>
            <a:xfrm>
              <a:off x="4941550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354D016-D91F-C344-A4AA-1117934E71C7}"/>
                </a:ext>
              </a:extLst>
            </p:cNvPr>
            <p:cNvSpPr/>
            <p:nvPr/>
          </p:nvSpPr>
          <p:spPr>
            <a:xfrm>
              <a:off x="512014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58BDEB1-3725-3A4F-A9A2-A9608217A2D6}"/>
                </a:ext>
              </a:extLst>
            </p:cNvPr>
            <p:cNvSpPr/>
            <p:nvPr/>
          </p:nvSpPr>
          <p:spPr>
            <a:xfrm>
              <a:off x="1880448" y="5625130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DA4853A-3415-2145-92FC-52A3BE584473}"/>
                </a:ext>
              </a:extLst>
            </p:cNvPr>
            <p:cNvSpPr/>
            <p:nvPr/>
          </p:nvSpPr>
          <p:spPr>
            <a:xfrm>
              <a:off x="1692924" y="5625130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ight Brace 177">
              <a:extLst>
                <a:ext uri="{FF2B5EF4-FFF2-40B4-BE49-F238E27FC236}">
                  <a16:creationId xmlns:a16="http://schemas.microsoft.com/office/drawing/2014/main" id="{48FA871A-ACB9-C44B-A5C1-FAA0A1DB649C}"/>
                </a:ext>
              </a:extLst>
            </p:cNvPr>
            <p:cNvSpPr/>
            <p:nvPr/>
          </p:nvSpPr>
          <p:spPr>
            <a:xfrm rot="5400000">
              <a:off x="2686800" y="5604244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F79E985-1A5D-7C4F-8E72-C930640C7CE7}"/>
                </a:ext>
              </a:extLst>
            </p:cNvPr>
            <p:cNvSpPr/>
            <p:nvPr/>
          </p:nvSpPr>
          <p:spPr>
            <a:xfrm>
              <a:off x="2976121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9C3E10F-01D5-F849-8226-9FB0B203EEF7}"/>
                </a:ext>
              </a:extLst>
            </p:cNvPr>
            <p:cNvSpPr/>
            <p:nvPr/>
          </p:nvSpPr>
          <p:spPr>
            <a:xfrm>
              <a:off x="315471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05623A4-9F09-504E-9952-A0605D57A11B}"/>
                </a:ext>
              </a:extLst>
            </p:cNvPr>
            <p:cNvSpPr/>
            <p:nvPr/>
          </p:nvSpPr>
          <p:spPr>
            <a:xfrm>
              <a:off x="333330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BB679F0-B2C9-4549-BB23-2D45C7F6372E}"/>
                </a:ext>
              </a:extLst>
            </p:cNvPr>
            <p:cNvSpPr/>
            <p:nvPr/>
          </p:nvSpPr>
          <p:spPr>
            <a:xfrm>
              <a:off x="351190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71A03E-47D7-A742-B6FA-BF7DD54EEFE2}"/>
                </a:ext>
              </a:extLst>
            </p:cNvPr>
            <p:cNvSpPr/>
            <p:nvPr/>
          </p:nvSpPr>
          <p:spPr>
            <a:xfrm>
              <a:off x="369406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3AA273E-3B50-FD44-8C7F-CCF268F4489B}"/>
                </a:ext>
              </a:extLst>
            </p:cNvPr>
            <p:cNvSpPr/>
            <p:nvPr/>
          </p:nvSpPr>
          <p:spPr>
            <a:xfrm>
              <a:off x="387623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60B4AF4-3B38-9649-ACC2-86062065E957}"/>
                </a:ext>
              </a:extLst>
            </p:cNvPr>
            <p:cNvSpPr/>
            <p:nvPr/>
          </p:nvSpPr>
          <p:spPr>
            <a:xfrm>
              <a:off x="4054829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863720F-FAB5-0940-9709-40549E649EFE}"/>
                </a:ext>
              </a:extLst>
            </p:cNvPr>
            <p:cNvSpPr/>
            <p:nvPr/>
          </p:nvSpPr>
          <p:spPr>
            <a:xfrm>
              <a:off x="423342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C9B6465-BB05-E94D-9FDF-9810F5CFA6C9}"/>
                </a:ext>
              </a:extLst>
            </p:cNvPr>
            <p:cNvSpPr/>
            <p:nvPr/>
          </p:nvSpPr>
          <p:spPr>
            <a:xfrm>
              <a:off x="279752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A49948E-AE11-0B4C-AE22-1AE0208591E7}"/>
                </a:ext>
              </a:extLst>
            </p:cNvPr>
            <p:cNvSpPr/>
            <p:nvPr/>
          </p:nvSpPr>
          <p:spPr>
            <a:xfrm>
              <a:off x="2615361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BE51D5D-E41E-BC4C-945D-2911264B35D3}"/>
                </a:ext>
              </a:extLst>
            </p:cNvPr>
            <p:cNvSpPr/>
            <p:nvPr/>
          </p:nvSpPr>
          <p:spPr>
            <a:xfrm>
              <a:off x="243319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D441F58-9441-BC4C-B075-D3AB13C8F847}"/>
                </a:ext>
              </a:extLst>
            </p:cNvPr>
            <p:cNvSpPr/>
            <p:nvPr/>
          </p:nvSpPr>
          <p:spPr>
            <a:xfrm>
              <a:off x="2251029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C8C3692-E6F7-DC4D-B6C1-BA718295879D}"/>
                </a:ext>
              </a:extLst>
            </p:cNvPr>
            <p:cNvSpPr/>
            <p:nvPr/>
          </p:nvSpPr>
          <p:spPr>
            <a:xfrm>
              <a:off x="206886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02D2B97-D652-C943-A728-19CDBE01A8BE}"/>
                </a:ext>
              </a:extLst>
            </p:cNvPr>
            <p:cNvSpPr/>
            <p:nvPr/>
          </p:nvSpPr>
          <p:spPr>
            <a:xfrm>
              <a:off x="441201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19D313A-E3EE-2947-8F36-27DB1913A86B}"/>
                </a:ext>
              </a:extLst>
            </p:cNvPr>
            <p:cNvSpPr/>
            <p:nvPr/>
          </p:nvSpPr>
          <p:spPr>
            <a:xfrm>
              <a:off x="4590611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6A3BF27-DAAA-C545-82D4-034F4795D0FB}"/>
                </a:ext>
              </a:extLst>
            </p:cNvPr>
            <p:cNvSpPr/>
            <p:nvPr/>
          </p:nvSpPr>
          <p:spPr>
            <a:xfrm>
              <a:off x="4769205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7E8C953-AE4F-204E-B045-72FB3D5F9384}"/>
                </a:ext>
              </a:extLst>
            </p:cNvPr>
            <p:cNvSpPr/>
            <p:nvPr/>
          </p:nvSpPr>
          <p:spPr>
            <a:xfrm>
              <a:off x="4947799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351D0F-5B71-F64E-8212-85D0AE6C7159}"/>
                </a:ext>
              </a:extLst>
            </p:cNvPr>
            <p:cNvSpPr/>
            <p:nvPr/>
          </p:nvSpPr>
          <p:spPr>
            <a:xfrm>
              <a:off x="512639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344FFED-DAFB-A544-B4C0-2D39CA3DA8C2}"/>
                </a:ext>
              </a:extLst>
            </p:cNvPr>
            <p:cNvSpPr/>
            <p:nvPr/>
          </p:nvSpPr>
          <p:spPr>
            <a:xfrm>
              <a:off x="1886697" y="6526359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C948878-EE50-E749-9247-ABAB35EB1A80}"/>
                </a:ext>
              </a:extLst>
            </p:cNvPr>
            <p:cNvSpPr/>
            <p:nvPr/>
          </p:nvSpPr>
          <p:spPr>
            <a:xfrm>
              <a:off x="1699173" y="6526359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76DE7E02-8F35-BD4D-9135-AE059783D42F}"/>
                </a:ext>
              </a:extLst>
            </p:cNvPr>
            <p:cNvSpPr/>
            <p:nvPr/>
          </p:nvSpPr>
          <p:spPr>
            <a:xfrm rot="5400000">
              <a:off x="3421713" y="6505473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3805237-DED8-6646-BCC4-49E684D6EB88}"/>
                </a:ext>
              </a:extLst>
            </p:cNvPr>
            <p:cNvSpPr/>
            <p:nvPr/>
          </p:nvSpPr>
          <p:spPr>
            <a:xfrm>
              <a:off x="2985942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BA857B5-4AAB-EF4F-8186-B54EBE1D1EEC}"/>
                </a:ext>
              </a:extLst>
            </p:cNvPr>
            <p:cNvSpPr/>
            <p:nvPr/>
          </p:nvSpPr>
          <p:spPr>
            <a:xfrm>
              <a:off x="316453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1D3AF6B-419D-D946-AA6A-FB5E2E388B85}"/>
                </a:ext>
              </a:extLst>
            </p:cNvPr>
            <p:cNvSpPr/>
            <p:nvPr/>
          </p:nvSpPr>
          <p:spPr>
            <a:xfrm>
              <a:off x="334313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C0B1BFC-B69F-CC41-B63B-4164138CE26A}"/>
                </a:ext>
              </a:extLst>
            </p:cNvPr>
            <p:cNvSpPr/>
            <p:nvPr/>
          </p:nvSpPr>
          <p:spPr>
            <a:xfrm>
              <a:off x="352172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B73F4AD-962F-9848-8735-7AD67747574C}"/>
                </a:ext>
              </a:extLst>
            </p:cNvPr>
            <p:cNvSpPr/>
            <p:nvPr/>
          </p:nvSpPr>
          <p:spPr>
            <a:xfrm>
              <a:off x="370389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8615BEE-3FE4-2141-BED1-49B03BF6ACE8}"/>
                </a:ext>
              </a:extLst>
            </p:cNvPr>
            <p:cNvSpPr/>
            <p:nvPr/>
          </p:nvSpPr>
          <p:spPr>
            <a:xfrm>
              <a:off x="388605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C93C0EC-6533-E547-B318-AD95220F2097}"/>
                </a:ext>
              </a:extLst>
            </p:cNvPr>
            <p:cNvSpPr/>
            <p:nvPr/>
          </p:nvSpPr>
          <p:spPr>
            <a:xfrm>
              <a:off x="4064650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0B3169A-14A1-3047-862B-260D45CDDBA6}"/>
                </a:ext>
              </a:extLst>
            </p:cNvPr>
            <p:cNvSpPr/>
            <p:nvPr/>
          </p:nvSpPr>
          <p:spPr>
            <a:xfrm>
              <a:off x="424324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12C5F57-5A31-CD4F-A081-2323C2CFED40}"/>
                </a:ext>
              </a:extLst>
            </p:cNvPr>
            <p:cNvSpPr/>
            <p:nvPr/>
          </p:nvSpPr>
          <p:spPr>
            <a:xfrm>
              <a:off x="280734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6003F1D-E604-244A-A1A6-71B7F504F25C}"/>
                </a:ext>
              </a:extLst>
            </p:cNvPr>
            <p:cNvSpPr/>
            <p:nvPr/>
          </p:nvSpPr>
          <p:spPr>
            <a:xfrm>
              <a:off x="2625182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514109E-9740-D641-B1FC-6D732B9B4632}"/>
                </a:ext>
              </a:extLst>
            </p:cNvPr>
            <p:cNvSpPr/>
            <p:nvPr/>
          </p:nvSpPr>
          <p:spPr>
            <a:xfrm>
              <a:off x="244301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4098EF1-6559-5C4B-8A33-8471370BD559}"/>
                </a:ext>
              </a:extLst>
            </p:cNvPr>
            <p:cNvSpPr/>
            <p:nvPr/>
          </p:nvSpPr>
          <p:spPr>
            <a:xfrm>
              <a:off x="2260850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E8A2F90C-0718-364F-9C48-715AC9227429}"/>
                </a:ext>
              </a:extLst>
            </p:cNvPr>
            <p:cNvSpPr/>
            <p:nvPr/>
          </p:nvSpPr>
          <p:spPr>
            <a:xfrm>
              <a:off x="207868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0F7FA04-6355-B34F-83FC-63ACB41E0B34}"/>
                </a:ext>
              </a:extLst>
            </p:cNvPr>
            <p:cNvSpPr/>
            <p:nvPr/>
          </p:nvSpPr>
          <p:spPr>
            <a:xfrm>
              <a:off x="442183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5F9CEC3-C89E-6140-88CA-0A502C4AE94C}"/>
                </a:ext>
              </a:extLst>
            </p:cNvPr>
            <p:cNvSpPr/>
            <p:nvPr/>
          </p:nvSpPr>
          <p:spPr>
            <a:xfrm>
              <a:off x="4600432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CA3028B-0FFF-984B-885B-D85DD8ACFA71}"/>
                </a:ext>
              </a:extLst>
            </p:cNvPr>
            <p:cNvSpPr/>
            <p:nvPr/>
          </p:nvSpPr>
          <p:spPr>
            <a:xfrm>
              <a:off x="4779026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93B73DF-886E-6A4B-92DD-2E82B5D97192}"/>
                </a:ext>
              </a:extLst>
            </p:cNvPr>
            <p:cNvSpPr/>
            <p:nvPr/>
          </p:nvSpPr>
          <p:spPr>
            <a:xfrm>
              <a:off x="4957620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575D4B1-EE04-1948-B89C-CB9FDC6BDA5E}"/>
                </a:ext>
              </a:extLst>
            </p:cNvPr>
            <p:cNvSpPr/>
            <p:nvPr/>
          </p:nvSpPr>
          <p:spPr>
            <a:xfrm>
              <a:off x="513621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96C8053F-80A8-654D-A5A2-CED9DD27DE6D}"/>
                </a:ext>
              </a:extLst>
            </p:cNvPr>
            <p:cNvSpPr/>
            <p:nvPr/>
          </p:nvSpPr>
          <p:spPr>
            <a:xfrm>
              <a:off x="1896518" y="7242615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4020617-C6E9-0F47-A3EC-CE76AD035F04}"/>
                </a:ext>
              </a:extLst>
            </p:cNvPr>
            <p:cNvSpPr/>
            <p:nvPr/>
          </p:nvSpPr>
          <p:spPr>
            <a:xfrm>
              <a:off x="1708994" y="7242615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ight Brace 219">
              <a:extLst>
                <a:ext uri="{FF2B5EF4-FFF2-40B4-BE49-F238E27FC236}">
                  <a16:creationId xmlns:a16="http://schemas.microsoft.com/office/drawing/2014/main" id="{2615C7A1-4658-1142-A78F-1D30BA9C3F6A}"/>
                </a:ext>
              </a:extLst>
            </p:cNvPr>
            <p:cNvSpPr/>
            <p:nvPr/>
          </p:nvSpPr>
          <p:spPr>
            <a:xfrm rot="5400000">
              <a:off x="4153054" y="7221729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EC6C101-EBEE-7847-BD23-6FBB9EFCB027}"/>
                </a:ext>
              </a:extLst>
            </p:cNvPr>
            <p:cNvSpPr/>
            <p:nvPr/>
          </p:nvSpPr>
          <p:spPr>
            <a:xfrm>
              <a:off x="2942634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A5C2EBE-EE4A-BC4E-9F28-A8AA949BD437}"/>
                </a:ext>
              </a:extLst>
            </p:cNvPr>
            <p:cNvSpPr/>
            <p:nvPr/>
          </p:nvSpPr>
          <p:spPr>
            <a:xfrm>
              <a:off x="312122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056F4A3-1A69-154F-8427-891CA2A6E677}"/>
                </a:ext>
              </a:extLst>
            </p:cNvPr>
            <p:cNvSpPr/>
            <p:nvPr/>
          </p:nvSpPr>
          <p:spPr>
            <a:xfrm>
              <a:off x="329982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3CF90C9-86C0-934E-8D26-7077C1CCAEF7}"/>
                </a:ext>
              </a:extLst>
            </p:cNvPr>
            <p:cNvSpPr/>
            <p:nvPr/>
          </p:nvSpPr>
          <p:spPr>
            <a:xfrm>
              <a:off x="347841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DC8E31B-A68D-8F4C-BCD9-ADA3B258F785}"/>
                </a:ext>
              </a:extLst>
            </p:cNvPr>
            <p:cNvSpPr/>
            <p:nvPr/>
          </p:nvSpPr>
          <p:spPr>
            <a:xfrm>
              <a:off x="366058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C1E5BCAE-0F33-7A47-9D78-CD46A0757CF6}"/>
                </a:ext>
              </a:extLst>
            </p:cNvPr>
            <p:cNvSpPr/>
            <p:nvPr/>
          </p:nvSpPr>
          <p:spPr>
            <a:xfrm>
              <a:off x="384274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8C8944-3CF4-FB47-A3EF-8006F8B8B1BB}"/>
                </a:ext>
              </a:extLst>
            </p:cNvPr>
            <p:cNvSpPr/>
            <p:nvPr/>
          </p:nvSpPr>
          <p:spPr>
            <a:xfrm>
              <a:off x="4021342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8528A1A-1027-3B42-BCFA-2023728FB783}"/>
                </a:ext>
              </a:extLst>
            </p:cNvPr>
            <p:cNvSpPr/>
            <p:nvPr/>
          </p:nvSpPr>
          <p:spPr>
            <a:xfrm>
              <a:off x="419993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70B828C-95D9-DC4E-A6C0-3C4B3DF87958}"/>
                </a:ext>
              </a:extLst>
            </p:cNvPr>
            <p:cNvSpPr/>
            <p:nvPr/>
          </p:nvSpPr>
          <p:spPr>
            <a:xfrm>
              <a:off x="276404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DDB8F9B-0DC7-B64B-B685-8885605B9579}"/>
                </a:ext>
              </a:extLst>
            </p:cNvPr>
            <p:cNvSpPr/>
            <p:nvPr/>
          </p:nvSpPr>
          <p:spPr>
            <a:xfrm>
              <a:off x="2581874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60BC206C-46B3-1B49-8916-DF5C21EC9F29}"/>
                </a:ext>
              </a:extLst>
            </p:cNvPr>
            <p:cNvSpPr/>
            <p:nvPr/>
          </p:nvSpPr>
          <p:spPr>
            <a:xfrm>
              <a:off x="239970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EEFF17C-CF88-5845-BE57-79417CD4CCC0}"/>
                </a:ext>
              </a:extLst>
            </p:cNvPr>
            <p:cNvSpPr/>
            <p:nvPr/>
          </p:nvSpPr>
          <p:spPr>
            <a:xfrm>
              <a:off x="2217542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F5CACFD-D071-474A-96F8-78E738EA1A35}"/>
                </a:ext>
              </a:extLst>
            </p:cNvPr>
            <p:cNvSpPr/>
            <p:nvPr/>
          </p:nvSpPr>
          <p:spPr>
            <a:xfrm>
              <a:off x="203537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3F270D5E-E5C4-8041-879C-79E2BA79FCFA}"/>
                </a:ext>
              </a:extLst>
            </p:cNvPr>
            <p:cNvSpPr/>
            <p:nvPr/>
          </p:nvSpPr>
          <p:spPr>
            <a:xfrm>
              <a:off x="437853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4EE0DF7-B09D-6D43-960B-E88A96A9BFE2}"/>
                </a:ext>
              </a:extLst>
            </p:cNvPr>
            <p:cNvSpPr/>
            <p:nvPr/>
          </p:nvSpPr>
          <p:spPr>
            <a:xfrm>
              <a:off x="4557124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C8004FD-8FDE-9941-8420-A1DD3C0D45A9}"/>
                </a:ext>
              </a:extLst>
            </p:cNvPr>
            <p:cNvSpPr/>
            <p:nvPr/>
          </p:nvSpPr>
          <p:spPr>
            <a:xfrm>
              <a:off x="4735718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E14E557-AA40-694D-A3FE-FB5C7824EA38}"/>
                </a:ext>
              </a:extLst>
            </p:cNvPr>
            <p:cNvSpPr/>
            <p:nvPr/>
          </p:nvSpPr>
          <p:spPr>
            <a:xfrm>
              <a:off x="4914312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7732309-27BA-5A44-A8B3-70B42844CF0F}"/>
                </a:ext>
              </a:extLst>
            </p:cNvPr>
            <p:cNvSpPr/>
            <p:nvPr/>
          </p:nvSpPr>
          <p:spPr>
            <a:xfrm>
              <a:off x="509290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88F44D4-7BB7-E54F-9728-900222942289}"/>
                </a:ext>
              </a:extLst>
            </p:cNvPr>
            <p:cNvSpPr/>
            <p:nvPr/>
          </p:nvSpPr>
          <p:spPr>
            <a:xfrm>
              <a:off x="1853210" y="8123186"/>
              <a:ext cx="178594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015AA7-B637-F544-A5F1-01F1ACCCBA19}"/>
                </a:ext>
              </a:extLst>
            </p:cNvPr>
            <p:cNvSpPr/>
            <p:nvPr/>
          </p:nvSpPr>
          <p:spPr>
            <a:xfrm>
              <a:off x="1665686" y="8123186"/>
              <a:ext cx="178594" cy="17859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ight Brace 240">
              <a:extLst>
                <a:ext uri="{FF2B5EF4-FFF2-40B4-BE49-F238E27FC236}">
                  <a16:creationId xmlns:a16="http://schemas.microsoft.com/office/drawing/2014/main" id="{1F411D53-1CC0-DA43-963D-98BCF29599E6}"/>
                </a:ext>
              </a:extLst>
            </p:cNvPr>
            <p:cNvSpPr/>
            <p:nvPr/>
          </p:nvSpPr>
          <p:spPr>
            <a:xfrm rot="5400000">
              <a:off x="4829036" y="8102300"/>
              <a:ext cx="187524" cy="668834"/>
            </a:xfrm>
            <a:prstGeom prst="rightBrac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F1B67A6-4947-424F-B8DB-2D15658861A2}"/>
                </a:ext>
              </a:extLst>
            </p:cNvPr>
            <p:cNvSpPr txBox="1"/>
            <p:nvPr/>
          </p:nvSpPr>
          <p:spPr>
            <a:xfrm>
              <a:off x="776991" y="4824343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r>
                <a:rPr lang="en-US" sz="1600" baseline="30000" dirty="0"/>
                <a:t>st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BB6CEC-2128-8B43-8E1E-68363E03870E}"/>
                </a:ext>
              </a:extLst>
            </p:cNvPr>
            <p:cNvSpPr txBox="1"/>
            <p:nvPr/>
          </p:nvSpPr>
          <p:spPr>
            <a:xfrm>
              <a:off x="774314" y="5577858"/>
              <a:ext cx="903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  <a:r>
                <a:rPr lang="en-US" sz="1600" baseline="30000" dirty="0"/>
                <a:t>nd </a:t>
              </a:r>
              <a:r>
                <a:rPr lang="en-US" sz="1600" dirty="0"/>
                <a:t>fold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F72666A-9D19-D34D-8BE5-887D2935C98C}"/>
                </a:ext>
              </a:extLst>
            </p:cNvPr>
            <p:cNvSpPr txBox="1"/>
            <p:nvPr/>
          </p:nvSpPr>
          <p:spPr>
            <a:xfrm>
              <a:off x="776991" y="6479087"/>
              <a:ext cx="903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  <a:r>
                <a:rPr lang="en-US" sz="1600" baseline="30000" dirty="0"/>
                <a:t>rd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5F73E3-3790-4641-AFC7-0FA2ED39A113}"/>
                </a:ext>
              </a:extLst>
            </p:cNvPr>
            <p:cNvSpPr txBox="1"/>
            <p:nvPr/>
          </p:nvSpPr>
          <p:spPr>
            <a:xfrm>
              <a:off x="788669" y="7195343"/>
              <a:ext cx="901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  <a:r>
                <a:rPr lang="en-US" sz="1600" baseline="30000" dirty="0"/>
                <a:t>th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557336A2-FEAD-A942-A55D-D195339EA5CC}"/>
                </a:ext>
              </a:extLst>
            </p:cNvPr>
            <p:cNvSpPr txBox="1"/>
            <p:nvPr/>
          </p:nvSpPr>
          <p:spPr>
            <a:xfrm>
              <a:off x="771227" y="8096572"/>
              <a:ext cx="903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  <a:r>
                <a:rPr lang="en-US" sz="1600" baseline="30000" dirty="0"/>
                <a:t>th</a:t>
              </a:r>
              <a:r>
                <a:rPr lang="en-US" sz="1600" dirty="0"/>
                <a:t> fold</a:t>
              </a:r>
            </a:p>
          </p:txBody>
        </p:sp>
        <p:sp>
          <p:nvSpPr>
            <p:cNvPr id="247" name="Right Brace 246">
              <a:extLst>
                <a:ext uri="{FF2B5EF4-FFF2-40B4-BE49-F238E27FC236}">
                  <a16:creationId xmlns:a16="http://schemas.microsoft.com/office/drawing/2014/main" id="{9F27A3AF-88F9-5C4F-A0E8-D0EA43F205E8}"/>
                </a:ext>
              </a:extLst>
            </p:cNvPr>
            <p:cNvSpPr/>
            <p:nvPr/>
          </p:nvSpPr>
          <p:spPr>
            <a:xfrm rot="5400000">
              <a:off x="3782025" y="3759519"/>
              <a:ext cx="187524" cy="285125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ight Brace 247">
              <a:extLst>
                <a:ext uri="{FF2B5EF4-FFF2-40B4-BE49-F238E27FC236}">
                  <a16:creationId xmlns:a16="http://schemas.microsoft.com/office/drawing/2014/main" id="{2E26A52A-04C8-9444-A751-B60CFAA384AA}"/>
                </a:ext>
              </a:extLst>
            </p:cNvPr>
            <p:cNvSpPr/>
            <p:nvPr/>
          </p:nvSpPr>
          <p:spPr>
            <a:xfrm rot="5400000">
              <a:off x="4143011" y="4876699"/>
              <a:ext cx="187524" cy="2123929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ight Brace 248">
              <a:extLst>
                <a:ext uri="{FF2B5EF4-FFF2-40B4-BE49-F238E27FC236}">
                  <a16:creationId xmlns:a16="http://schemas.microsoft.com/office/drawing/2014/main" id="{7C0EB771-AEC7-3A4B-9229-9F744AD4473A}"/>
                </a:ext>
              </a:extLst>
            </p:cNvPr>
            <p:cNvSpPr/>
            <p:nvPr/>
          </p:nvSpPr>
          <p:spPr>
            <a:xfrm rot="5400000">
              <a:off x="4494839" y="6127077"/>
              <a:ext cx="187524" cy="1425628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ight Brace 249">
              <a:extLst>
                <a:ext uri="{FF2B5EF4-FFF2-40B4-BE49-F238E27FC236}">
                  <a16:creationId xmlns:a16="http://schemas.microsoft.com/office/drawing/2014/main" id="{E8B2ACD8-869F-4E47-B4B9-942B79E2D6D8}"/>
                </a:ext>
              </a:extLst>
            </p:cNvPr>
            <p:cNvSpPr/>
            <p:nvPr/>
          </p:nvSpPr>
          <p:spPr>
            <a:xfrm rot="5400000">
              <a:off x="4870333" y="7209005"/>
              <a:ext cx="187524" cy="694282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ight Brace 250">
              <a:extLst>
                <a:ext uri="{FF2B5EF4-FFF2-40B4-BE49-F238E27FC236}">
                  <a16:creationId xmlns:a16="http://schemas.microsoft.com/office/drawing/2014/main" id="{1E545229-044B-4448-857B-136BB821552F}"/>
                </a:ext>
              </a:extLst>
            </p:cNvPr>
            <p:cNvSpPr/>
            <p:nvPr/>
          </p:nvSpPr>
          <p:spPr>
            <a:xfrm rot="5400000">
              <a:off x="3018535" y="7011091"/>
              <a:ext cx="187524" cy="2851255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ight Brace 251">
              <a:extLst>
                <a:ext uri="{FF2B5EF4-FFF2-40B4-BE49-F238E27FC236}">
                  <a16:creationId xmlns:a16="http://schemas.microsoft.com/office/drawing/2014/main" id="{154C96CC-6A38-FE46-AE83-DC96DA6109E2}"/>
                </a:ext>
              </a:extLst>
            </p:cNvPr>
            <p:cNvSpPr/>
            <p:nvPr/>
          </p:nvSpPr>
          <p:spPr>
            <a:xfrm rot="5400000">
              <a:off x="2720951" y="6494183"/>
              <a:ext cx="187524" cy="2123929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ight Brace 252">
              <a:extLst>
                <a:ext uri="{FF2B5EF4-FFF2-40B4-BE49-F238E27FC236}">
                  <a16:creationId xmlns:a16="http://schemas.microsoft.com/office/drawing/2014/main" id="{4074DEB3-DD3B-5E48-9632-E97225772FF9}"/>
                </a:ext>
              </a:extLst>
            </p:cNvPr>
            <p:cNvSpPr/>
            <p:nvPr/>
          </p:nvSpPr>
          <p:spPr>
            <a:xfrm rot="5400000">
              <a:off x="2339433" y="6129954"/>
              <a:ext cx="187524" cy="1425628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ight Brace 253">
              <a:extLst>
                <a:ext uri="{FF2B5EF4-FFF2-40B4-BE49-F238E27FC236}">
                  <a16:creationId xmlns:a16="http://schemas.microsoft.com/office/drawing/2014/main" id="{18CBB1E4-D689-C94B-88FD-DB1B79F44A83}"/>
                </a:ext>
              </a:extLst>
            </p:cNvPr>
            <p:cNvSpPr/>
            <p:nvPr/>
          </p:nvSpPr>
          <p:spPr>
            <a:xfrm rot="5400000">
              <a:off x="1965280" y="5592467"/>
              <a:ext cx="187524" cy="694282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9DCFBA9-3B34-6444-8497-C3909E7E5947}"/>
                </a:ext>
              </a:extLst>
            </p:cNvPr>
            <p:cNvSpPr txBox="1"/>
            <p:nvPr/>
          </p:nvSpPr>
          <p:spPr>
            <a:xfrm>
              <a:off x="1578246" y="5221187"/>
              <a:ext cx="985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2D050"/>
                  </a:solidFill>
                </a:rPr>
                <a:t>hold-out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1C784AC-6747-B74A-B15F-0014FA0D1FBE}"/>
                </a:ext>
              </a:extLst>
            </p:cNvPr>
            <p:cNvSpPr txBox="1"/>
            <p:nvPr/>
          </p:nvSpPr>
          <p:spPr>
            <a:xfrm>
              <a:off x="3237763" y="5191207"/>
              <a:ext cx="142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22DD0D0-0BFE-1D4B-95D7-E5BB2EAFF381}"/>
                </a:ext>
              </a:extLst>
            </p:cNvPr>
            <p:cNvSpPr txBox="1"/>
            <p:nvPr/>
          </p:nvSpPr>
          <p:spPr>
            <a:xfrm>
              <a:off x="3627321" y="5916093"/>
              <a:ext cx="1327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32436BD-2F2A-874B-B326-7C9E8A54CB9D}"/>
                </a:ext>
              </a:extLst>
            </p:cNvPr>
            <p:cNvSpPr txBox="1"/>
            <p:nvPr/>
          </p:nvSpPr>
          <p:spPr>
            <a:xfrm>
              <a:off x="4040239" y="6829771"/>
              <a:ext cx="1311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2F19957F-D18B-C14C-9440-000E35827D42}"/>
                </a:ext>
              </a:extLst>
            </p:cNvPr>
            <p:cNvSpPr txBox="1"/>
            <p:nvPr/>
          </p:nvSpPr>
          <p:spPr>
            <a:xfrm>
              <a:off x="2511779" y="8432233"/>
              <a:ext cx="1513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B77B4D7-D222-2A4D-9822-EE52BCBFE0BC}"/>
                </a:ext>
              </a:extLst>
            </p:cNvPr>
            <p:cNvSpPr txBox="1"/>
            <p:nvPr/>
          </p:nvSpPr>
          <p:spPr>
            <a:xfrm>
              <a:off x="2187328" y="7539469"/>
              <a:ext cx="1223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76F5904-7ABF-ED44-BFC7-10FAB2D29F0D}"/>
                </a:ext>
              </a:extLst>
            </p:cNvPr>
            <p:cNvSpPr txBox="1"/>
            <p:nvPr/>
          </p:nvSpPr>
          <p:spPr>
            <a:xfrm>
              <a:off x="1824708" y="6825451"/>
              <a:ext cx="1263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training set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7967BCE-9AC0-1444-8AA2-79D1AFBD4B6F}"/>
                </a:ext>
              </a:extLst>
            </p:cNvPr>
            <p:cNvSpPr txBox="1"/>
            <p:nvPr/>
          </p:nvSpPr>
          <p:spPr>
            <a:xfrm>
              <a:off x="4557125" y="7559069"/>
              <a:ext cx="997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set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78DD0C4-5F82-BA44-ABCB-35B4C7D53884}"/>
                </a:ext>
              </a:extLst>
            </p:cNvPr>
            <p:cNvSpPr txBox="1"/>
            <p:nvPr/>
          </p:nvSpPr>
          <p:spPr>
            <a:xfrm>
              <a:off x="1622456" y="5955864"/>
              <a:ext cx="933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set</a:t>
              </a:r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07F68A13-3C43-DB43-9D55-519093D9B710}"/>
              </a:ext>
            </a:extLst>
          </p:cNvPr>
          <p:cNvSpPr txBox="1"/>
          <p:nvPr/>
        </p:nvSpPr>
        <p:spPr>
          <a:xfrm>
            <a:off x="5587958" y="1412285"/>
            <a:ext cx="6269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(1st fold)</a:t>
            </a:r>
          </a:p>
          <a:p>
            <a:pPr marL="797419" lvl="1" indent="-457200">
              <a:buAutoNum type="arabicPeriod"/>
            </a:pPr>
            <a:r>
              <a:rPr lang="en-US" sz="2400" dirty="0"/>
              <a:t>Set aside 1/5 of the data as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.</a:t>
            </a:r>
          </a:p>
          <a:p>
            <a:pPr marL="797419" lvl="1" indent="-457200">
              <a:buAutoNum type="arabicPeriod"/>
            </a:pPr>
            <a:r>
              <a:rPr lang="en-US" sz="2400" dirty="0"/>
              <a:t>Train the model with the </a:t>
            </a:r>
            <a:r>
              <a:rPr lang="en-US" sz="2400" dirty="0">
                <a:solidFill>
                  <a:srgbClr val="FF0000"/>
                </a:solidFill>
              </a:rPr>
              <a:t>training set</a:t>
            </a:r>
            <a:r>
              <a:rPr lang="en-US" sz="2400" dirty="0"/>
              <a:t>.</a:t>
            </a:r>
          </a:p>
          <a:p>
            <a:pPr marL="797419" lvl="1" indent="-457200">
              <a:buFont typeface="+mj-lt"/>
              <a:buAutoNum type="arabicPeriod"/>
            </a:pPr>
            <a:r>
              <a:rPr lang="en-US" sz="2400" dirty="0"/>
              <a:t>Test the model on the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 and record model performance.</a:t>
            </a:r>
          </a:p>
          <a:p>
            <a:r>
              <a:rPr lang="en-US" sz="2400" dirty="0"/>
              <a:t>(2</a:t>
            </a:r>
            <a:r>
              <a:rPr lang="en-US" sz="2400" baseline="30000" dirty="0"/>
              <a:t>nd</a:t>
            </a:r>
            <a:r>
              <a:rPr lang="en-US" sz="2400" dirty="0"/>
              <a:t> fold)</a:t>
            </a:r>
          </a:p>
          <a:p>
            <a:pPr lvl="1"/>
            <a:r>
              <a:rPr lang="en-US" sz="2400" dirty="0"/>
              <a:t>4.   Set aside the next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5.   Repeat 1-3 until each record is used in the </a:t>
            </a:r>
            <a:r>
              <a:rPr lang="en-US" sz="2400" dirty="0">
                <a:solidFill>
                  <a:srgbClr val="00B050"/>
                </a:solidFill>
              </a:rPr>
              <a:t>hold-out</a:t>
            </a:r>
            <a:r>
              <a:rPr lang="en-US" sz="2400" dirty="0"/>
              <a:t> portion. (5 times in total)</a:t>
            </a:r>
          </a:p>
          <a:p>
            <a:r>
              <a:rPr lang="en-US" sz="1600" dirty="0"/>
              <a:t>…</a:t>
            </a:r>
          </a:p>
          <a:p>
            <a:pPr lvl="1"/>
            <a:r>
              <a:rPr lang="en-US" sz="2400" dirty="0"/>
              <a:t>6.    Average or combine the model performance metrics. 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F513112-4F8B-294D-A4F3-D3259BEA3E7C}"/>
              </a:ext>
            </a:extLst>
          </p:cNvPr>
          <p:cNvSpPr txBox="1"/>
          <p:nvPr/>
        </p:nvSpPr>
        <p:spPr>
          <a:xfrm>
            <a:off x="2217340" y="2873439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3F8B40F-1C9B-2D4C-8A46-E7DD5028EB66}"/>
              </a:ext>
            </a:extLst>
          </p:cNvPr>
          <p:cNvSpPr txBox="1"/>
          <p:nvPr/>
        </p:nvSpPr>
        <p:spPr>
          <a:xfrm>
            <a:off x="2917091" y="3780343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7630221-7C70-B741-A714-1E499AA8DB58}"/>
              </a:ext>
            </a:extLst>
          </p:cNvPr>
          <p:cNvSpPr txBox="1"/>
          <p:nvPr/>
        </p:nvSpPr>
        <p:spPr>
          <a:xfrm>
            <a:off x="3573950" y="4506484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D983DA1-C9DA-8745-8EF8-72AE763336F3}"/>
              </a:ext>
            </a:extLst>
          </p:cNvPr>
          <p:cNvSpPr txBox="1"/>
          <p:nvPr/>
        </p:nvSpPr>
        <p:spPr>
          <a:xfrm>
            <a:off x="4270992" y="5378618"/>
            <a:ext cx="98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hold-out</a:t>
            </a:r>
          </a:p>
        </p:txBody>
      </p:sp>
    </p:spTree>
    <p:extLst>
      <p:ext uri="{BB962C8B-B14F-4D97-AF65-F5344CB8AC3E}">
        <p14:creationId xmlns:p14="http://schemas.microsoft.com/office/powerpoint/2010/main" val="1485644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continue to work with our final project dataset (but predicting a different field, </a:t>
            </a:r>
            <a:r>
              <a:rPr lang="en-US" sz="2800" b="1" dirty="0" err="1"/>
              <a:t>log_votes</a:t>
            </a:r>
            <a:r>
              <a:rPr lang="en-US" sz="2800" dirty="0"/>
              <a:t>).</a:t>
            </a:r>
          </a:p>
          <a:p>
            <a:r>
              <a:rPr lang="en-US" sz="2800" dirty="0"/>
              <a:t>The exercise covers the following topics we learned today:</a:t>
            </a:r>
          </a:p>
          <a:p>
            <a:pPr lvl="1"/>
            <a:r>
              <a:rPr lang="en-US" sz="2800" dirty="0"/>
              <a:t>Cross-Validation</a:t>
            </a:r>
          </a:p>
          <a:p>
            <a:pPr lvl="1"/>
            <a:r>
              <a:rPr lang="en-US" sz="2800" dirty="0"/>
              <a:t>Hyperparameter Tuning</a:t>
            </a:r>
          </a:p>
          <a:p>
            <a:pPr lvl="1"/>
            <a:r>
              <a:rPr lang="en-US" sz="2800" dirty="0"/>
              <a:t>ML Models: Decision Tree Regressor, Random Forest Regressor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“EMBK-NLP-DAY2-TREE-NB.ipynb”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701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CE0E38-9727-2441-A817-5E15D7E52AB2}"/>
              </a:ext>
            </a:extLst>
          </p:cNvPr>
          <p:cNvSpPr/>
          <p:nvPr/>
        </p:nvSpPr>
        <p:spPr>
          <a:xfrm>
            <a:off x="856441" y="1874728"/>
            <a:ext cx="39772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predict package delivery timeliness using a decision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have the data on the right and tree will be created based on this data.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A683799-F66E-904A-8EDD-D3562A8EB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355986"/>
              </p:ext>
            </p:extLst>
          </p:nvPr>
        </p:nvGraphicFramePr>
        <p:xfrm>
          <a:off x="5102603" y="1310105"/>
          <a:ext cx="6392014" cy="447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135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73087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73087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465135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5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925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839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AWS AI/ML Services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41287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AWS Comprehend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22DDD47-B72A-7B41-89B6-92AE8522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Comprehend</a:t>
            </a:r>
            <a:r>
              <a:rPr lang="en-US" sz="2800" dirty="0"/>
              <a:t> is a Natural Language Processing AWS service that allows users to extract insights from text data and build ML models.</a:t>
            </a:r>
          </a:p>
          <a:p>
            <a:pPr lvl="1"/>
            <a:r>
              <a:rPr lang="en-US" sz="2800" dirty="0"/>
              <a:t>In this section, we will implement a </a:t>
            </a:r>
            <a:r>
              <a:rPr lang="en-US" sz="2800" b="1" dirty="0"/>
              <a:t>custom text classifier </a:t>
            </a:r>
            <a:r>
              <a:rPr lang="en-US" sz="2800" dirty="0"/>
              <a:t>using </a:t>
            </a:r>
            <a:r>
              <a:rPr lang="en-US" sz="2800" b="1" dirty="0"/>
              <a:t>AWS Comprehend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Main steps:</a:t>
            </a:r>
          </a:p>
          <a:p>
            <a:pPr lvl="2"/>
            <a:r>
              <a:rPr lang="en-US" sz="2400" dirty="0"/>
              <a:t>1. Creating the classifier.</a:t>
            </a:r>
          </a:p>
          <a:p>
            <a:pPr lvl="2"/>
            <a:r>
              <a:rPr lang="en-US" sz="2400" dirty="0"/>
              <a:t>2. Putting data into correct format.</a:t>
            </a:r>
          </a:p>
          <a:p>
            <a:pPr lvl="2"/>
            <a:r>
              <a:rPr lang="en-US" sz="2400" dirty="0"/>
              <a:t>3. Training</a:t>
            </a:r>
          </a:p>
          <a:p>
            <a:pPr lvl="2"/>
            <a:r>
              <a:rPr lang="en-US" sz="2400" dirty="0"/>
              <a:t>4. Make predictions (inference)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025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Custom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EF38-4AC1-2E41-8DA5-3A89EC66E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1371600"/>
            <a:ext cx="10750033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C445C5-F67C-F34A-A73E-07CD95C1D343}"/>
              </a:ext>
            </a:extLst>
          </p:cNvPr>
          <p:cNvSpPr/>
          <p:nvPr/>
        </p:nvSpPr>
        <p:spPr>
          <a:xfrm>
            <a:off x="581891" y="2826327"/>
            <a:ext cx="174567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0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6436" y="1310105"/>
            <a:ext cx="4760776" cy="4599628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Select </a:t>
            </a:r>
            <a:r>
              <a:rPr lang="en-US" sz="2400" b="1" dirty="0"/>
              <a:t>“train classifier”</a:t>
            </a:r>
            <a:r>
              <a:rPr lang="en-US" sz="2400" dirty="0"/>
              <a:t> under custom classification. </a:t>
            </a:r>
          </a:p>
          <a:p>
            <a:r>
              <a:rPr lang="en-US" sz="2400" dirty="0"/>
              <a:t>We will enter the </a:t>
            </a:r>
            <a:r>
              <a:rPr lang="en-US" sz="2400" b="1" dirty="0"/>
              <a:t>name</a:t>
            </a:r>
            <a:r>
              <a:rPr lang="en-US" sz="2400" dirty="0"/>
              <a:t> and select the </a:t>
            </a:r>
            <a:r>
              <a:rPr lang="en-US" sz="2400" b="1" dirty="0"/>
              <a:t>classifier mode</a:t>
            </a:r>
            <a:r>
              <a:rPr lang="en-US" sz="2400" dirty="0"/>
              <a:t>.</a:t>
            </a:r>
          </a:p>
          <a:p>
            <a:r>
              <a:rPr lang="en-US" sz="2400" dirty="0"/>
              <a:t>Let’s use the </a:t>
            </a:r>
            <a:r>
              <a:rPr lang="en-US" sz="2400" b="1" dirty="0"/>
              <a:t>multi-class</a:t>
            </a:r>
            <a:r>
              <a:rPr lang="en-US" sz="2400" dirty="0"/>
              <a:t> mode. Each line is a text and can belong to a single class.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63DF7-64B9-7E4C-BFE6-826A30577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8" y="1283369"/>
            <a:ext cx="5989732" cy="4754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E9EE4-948C-4048-86A7-69B4B9A7485E}"/>
              </a:ext>
            </a:extLst>
          </p:cNvPr>
          <p:cNvSpPr/>
          <p:nvPr/>
        </p:nvSpPr>
        <p:spPr>
          <a:xfrm>
            <a:off x="890501" y="2125980"/>
            <a:ext cx="4150129" cy="67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B19F4-9BB9-4F44-AE35-CCCCE59B99B3}"/>
              </a:ext>
            </a:extLst>
          </p:cNvPr>
          <p:cNvSpPr/>
          <p:nvPr/>
        </p:nvSpPr>
        <p:spPr>
          <a:xfrm>
            <a:off x="890501" y="3962099"/>
            <a:ext cx="2801389" cy="2076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0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7344" y="1310105"/>
            <a:ext cx="4942205" cy="4404895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Training data is provided in a CSV file (</a:t>
            </a:r>
            <a:r>
              <a:rPr lang="en-US" sz="2400" dirty="0" err="1"/>
              <a:t>comp_final_training.csv</a:t>
            </a:r>
            <a:r>
              <a:rPr lang="en-US" sz="2400" dirty="0"/>
              <a:t>).</a:t>
            </a:r>
          </a:p>
          <a:p>
            <a:r>
              <a:rPr lang="en-US" sz="2400" dirty="0"/>
              <a:t>First column is the class and second column is the text we will use.</a:t>
            </a:r>
          </a:p>
          <a:p>
            <a:r>
              <a:rPr lang="en-US" sz="2400" dirty="0"/>
              <a:t>It will be uploaded to a S3 Bucket.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B9F8B-8B99-3040-87E1-61C6F3D8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1310105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9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8835" y="1420516"/>
            <a:ext cx="4330592" cy="4404895"/>
          </a:xfrm>
        </p:spPr>
        <p:txBody>
          <a:bodyPr/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S3 paths for data and output folders are entered.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Create an access permission for training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FE051-7957-494E-B454-B36FE708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5" y="1108364"/>
            <a:ext cx="5619438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7E2875-E38A-8049-96AD-BD0B2AD97411}"/>
              </a:ext>
            </a:extLst>
          </p:cNvPr>
          <p:cNvSpPr/>
          <p:nvPr/>
        </p:nvSpPr>
        <p:spPr>
          <a:xfrm>
            <a:off x="632535" y="1108364"/>
            <a:ext cx="5496167" cy="1966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8B7BE-4905-1E41-8818-901C321F2463}"/>
              </a:ext>
            </a:extLst>
          </p:cNvPr>
          <p:cNvSpPr/>
          <p:nvPr/>
        </p:nvSpPr>
        <p:spPr>
          <a:xfrm>
            <a:off x="624915" y="3657600"/>
            <a:ext cx="5496167" cy="2404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37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Analysis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9F457-8F6E-EF45-BB0F-9EA1D6EF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0" y="1325880"/>
            <a:ext cx="9405324" cy="2103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C1770-1AE5-C343-8C2B-D0ED1872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0" y="3775790"/>
            <a:ext cx="10251572" cy="2103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14DCF9-DD92-6944-9281-BDD646259519}"/>
              </a:ext>
            </a:extLst>
          </p:cNvPr>
          <p:cNvSpPr/>
          <p:nvPr/>
        </p:nvSpPr>
        <p:spPr>
          <a:xfrm>
            <a:off x="9395460" y="5040630"/>
            <a:ext cx="106299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74BCE-60B3-AE49-B626-D8BB4D0BC826}"/>
              </a:ext>
            </a:extLst>
          </p:cNvPr>
          <p:cNvSpPr/>
          <p:nvPr/>
        </p:nvSpPr>
        <p:spPr>
          <a:xfrm>
            <a:off x="560070" y="2846070"/>
            <a:ext cx="908685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C1697-782C-B241-B5FF-4DD62F275E4F}"/>
              </a:ext>
            </a:extLst>
          </p:cNvPr>
          <p:cNvSpPr/>
          <p:nvPr/>
        </p:nvSpPr>
        <p:spPr>
          <a:xfrm>
            <a:off x="445770" y="4526280"/>
            <a:ext cx="93726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19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7E1F-6B2D-9B4F-AAC6-0E296797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" y="1771650"/>
            <a:ext cx="4940300" cy="33147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75B50-A41D-D849-BF2C-BB7B832B7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706" y="1283369"/>
            <a:ext cx="4942205" cy="4404895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Test data is provided in a CSV file (</a:t>
            </a:r>
            <a:r>
              <a:rPr lang="en-US" sz="2400" dirty="0" err="1"/>
              <a:t>comp_final_test.csv</a:t>
            </a:r>
            <a:r>
              <a:rPr lang="en-US" sz="2400" dirty="0"/>
              <a:t>).</a:t>
            </a:r>
          </a:p>
          <a:p>
            <a:r>
              <a:rPr lang="en-US" sz="2400" dirty="0"/>
              <a:t>Single column for text data</a:t>
            </a:r>
          </a:p>
          <a:p>
            <a:r>
              <a:rPr lang="en-US" sz="2400" dirty="0"/>
              <a:t>It will be uploaded to a S3 Bucket.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9063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Analysis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4F1CE-DB86-BE4F-99E0-21C9681F7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2" y="1923035"/>
            <a:ext cx="6554563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447EE-AC54-5144-ADD3-B677C686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15" y="1557275"/>
            <a:ext cx="4706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31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the Analysis Job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75B50-A41D-D849-BF2C-BB7B832B7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914" y="3637151"/>
            <a:ext cx="8667969" cy="5469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Output files are saved in the link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4C15F-595C-A244-9ACC-F93798C0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2381265"/>
            <a:ext cx="10512255" cy="100584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3098B1-CF84-FD4D-8024-5BB36D77C642}"/>
              </a:ext>
            </a:extLst>
          </p:cNvPr>
          <p:cNvSpPr txBox="1">
            <a:spLocks/>
          </p:cNvSpPr>
          <p:nvPr/>
        </p:nvSpPr>
        <p:spPr>
          <a:xfrm>
            <a:off x="576898" y="1444106"/>
            <a:ext cx="10775650" cy="848515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Once the analysis completed, the status will turn to “Completed”. Click on the classifier under its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E19D2D-2A87-ED4C-BD42-FA0EC2CB8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" y="4073213"/>
            <a:ext cx="951174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6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B8E2B-1CA9-424B-906C-048F4D1980F0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B956A-AA39-AA4A-B958-75B8663BBF70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1299-F430-124E-8541-A19BE7BCA29D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7900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50271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2704384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4774301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0271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3717297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4054594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2072192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7900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48000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79775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3378243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6062828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1769850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5045205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1804965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3299352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4637308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5979172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graphicFrame>
        <p:nvGraphicFramePr>
          <p:cNvPr id="26" name="Content Placeholder 1">
            <a:extLst>
              <a:ext uri="{FF2B5EF4-FFF2-40B4-BE49-F238E27FC236}">
                <a16:creationId xmlns:a16="http://schemas.microsoft.com/office/drawing/2014/main" id="{D1B476C0-7D2C-5F43-A5CE-8DC972A14F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936396"/>
              </p:ext>
            </p:extLst>
          </p:nvPr>
        </p:nvGraphicFramePr>
        <p:xfrm>
          <a:off x="7119910" y="1313825"/>
          <a:ext cx="4925068" cy="423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892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33364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33364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128892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89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ontime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8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Misspelled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97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BF8F0-BE0D-4545-80DE-8CD1C89F7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5" y="2264643"/>
            <a:ext cx="11595844" cy="338328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60F9C5-79C1-C446-9F9C-7D2C33C692CC}"/>
              </a:ext>
            </a:extLst>
          </p:cNvPr>
          <p:cNvSpPr txBox="1">
            <a:spLocks/>
          </p:cNvSpPr>
          <p:nvPr/>
        </p:nvSpPr>
        <p:spPr>
          <a:xfrm>
            <a:off x="345325" y="1416128"/>
            <a:ext cx="10775650" cy="848515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Extract the output files and get the json file: </a:t>
            </a:r>
            <a:r>
              <a:rPr lang="en-US" sz="2400" b="1" dirty="0" err="1"/>
              <a:t>predictions.json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919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chemeClr val="accent3"/>
                </a:solidFill>
              </a:rPr>
              <a:t>SageMaker</a:t>
            </a:r>
            <a:r>
              <a:rPr lang="en-US" sz="2800" dirty="0"/>
              <a:t> is an AWS service to easily train, test and deploy ML models: </a:t>
            </a:r>
            <a:r>
              <a:rPr lang="en-US" sz="2800" dirty="0">
                <a:hlinkClick r:id="rId2"/>
              </a:rPr>
              <a:t>https://aws.amazon.com/sagemaker/</a:t>
            </a:r>
            <a:r>
              <a:rPr lang="en-US" sz="28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Follow through this notebook to use it: </a:t>
            </a:r>
            <a:r>
              <a:rPr lang="en-US" sz="2400" b="1" dirty="0"/>
              <a:t>EMBK-NLP-DAY2-SAGEMAKER-NB.ipynb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10007-AEC5-7149-96F7-7DB1A2DE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57" y="2406365"/>
            <a:ext cx="7506709" cy="29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0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 </a:t>
            </a:r>
          </a:p>
          <a:p>
            <a:r>
              <a:rPr lang="en-US" sz="2800" dirty="0"/>
              <a:t>AWS AI/ML Services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488121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”EMBK-NLP-DAY2-FINAL-STUDENT-NB.ipynb”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503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32692" cy="4599628"/>
          </a:xfrm>
        </p:spPr>
        <p:txBody>
          <a:bodyPr/>
          <a:lstStyle/>
          <a:p>
            <a:r>
              <a:rPr lang="en-US" sz="2600" b="1" dirty="0"/>
              <a:t>EMBK-NLP-DAY2-LOGREGR-NB.ipynb: </a:t>
            </a:r>
            <a:r>
              <a:rPr lang="en-US" sz="2600" dirty="0">
                <a:solidFill>
                  <a:schemeClr val="accent3"/>
                </a:solidFill>
              </a:rPr>
              <a:t>Logistic Regression Models, F1 score, and Threshold Calibration</a:t>
            </a:r>
            <a:endParaRPr lang="en-US" sz="2600" b="1" dirty="0"/>
          </a:p>
          <a:p>
            <a:r>
              <a:rPr lang="en-US" sz="2600" b="1" dirty="0"/>
              <a:t>EMBK-NLP-DAY2-LINREGR-NB.ipynb: </a:t>
            </a:r>
            <a:r>
              <a:rPr lang="en-US" sz="2600" dirty="0">
                <a:solidFill>
                  <a:schemeClr val="accent3"/>
                </a:solidFill>
              </a:rPr>
              <a:t>Linear Regression and Regularization</a:t>
            </a:r>
            <a:endParaRPr lang="en-US" sz="2600" b="1" dirty="0"/>
          </a:p>
          <a:p>
            <a:r>
              <a:rPr lang="en-US" sz="2600" b="1" dirty="0"/>
              <a:t>EMBK-NLP-DAY2-TREE-NB.ipynb: </a:t>
            </a:r>
            <a:r>
              <a:rPr lang="en-US" sz="2600" dirty="0">
                <a:solidFill>
                  <a:schemeClr val="accent3"/>
                </a:solidFill>
              </a:rPr>
              <a:t>Tree-based Models and Hyperparameter Tuning</a:t>
            </a:r>
          </a:p>
          <a:p>
            <a:r>
              <a:rPr lang="en-US" sz="2600" b="1" dirty="0"/>
              <a:t>EMBK-NLP-DAY2-SAGEMAKER-NB.ipynb: </a:t>
            </a:r>
            <a:r>
              <a:rPr lang="en-US" sz="2600" dirty="0">
                <a:solidFill>
                  <a:schemeClr val="accent3"/>
                </a:solidFill>
              </a:rPr>
              <a:t>AWS </a:t>
            </a:r>
            <a:r>
              <a:rPr lang="en-US" sz="2600" dirty="0" err="1">
                <a:solidFill>
                  <a:schemeClr val="accent3"/>
                </a:solidFill>
              </a:rPr>
              <a:t>SageMaker</a:t>
            </a:r>
            <a:endParaRPr lang="en-US" sz="2600" b="1" dirty="0"/>
          </a:p>
          <a:p>
            <a:r>
              <a:rPr lang="en-US" sz="2600" b="1" dirty="0"/>
              <a:t>EMBK-NLP-DAY2-FINAL-STUDENT-NB.ipynb: </a:t>
            </a:r>
            <a:r>
              <a:rPr lang="en-US" sz="2600" dirty="0">
                <a:solidFill>
                  <a:schemeClr val="accent3"/>
                </a:solidFill>
              </a:rPr>
              <a:t>Final Project Walkthrough for Day 2</a:t>
            </a:r>
          </a:p>
          <a:p>
            <a:r>
              <a:rPr lang="en-US" sz="2600" b="1" dirty="0"/>
              <a:t>EMBK-NLP-DAY2-FINAL-SOLUTION-NB.ipynb: </a:t>
            </a:r>
            <a:r>
              <a:rPr lang="en-US" sz="2600" dirty="0">
                <a:solidFill>
                  <a:schemeClr val="accent3"/>
                </a:solidFill>
              </a:rPr>
              <a:t>Final Project Solution for Day 2</a:t>
            </a:r>
            <a:endParaRPr lang="en-US" sz="26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5620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Neural Networks (NN)</a:t>
            </a:r>
          </a:p>
          <a:p>
            <a:r>
              <a:rPr lang="en-US" sz="2800" dirty="0"/>
              <a:t>Word Embeddings</a:t>
            </a:r>
          </a:p>
          <a:p>
            <a:r>
              <a:rPr lang="en-US" sz="2800" dirty="0"/>
              <a:t>Recurrent Neural Networks (RNN)</a:t>
            </a:r>
          </a:p>
          <a:p>
            <a:r>
              <a:rPr lang="en-US" sz="2800" dirty="0"/>
              <a:t>Long Short-Term Memory (LSTM)</a:t>
            </a:r>
          </a:p>
          <a:p>
            <a:r>
              <a:rPr lang="en-US" sz="2800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57329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B8E2B-1CA9-424B-906C-048F4D1980F0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B956A-AA39-AA4A-B958-75B8663BBF70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1299-F430-124E-8541-A19BE7BCA29D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7900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50271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2704384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4774301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0271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3717297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4054594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2072192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7900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48000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79775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3378243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6062828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1769850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5045205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1804965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3299352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4637308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5979172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24F844-ABC4-6D41-9F08-065E48B305B3}"/>
              </a:ext>
            </a:extLst>
          </p:cNvPr>
          <p:cNvSpPr txBox="1"/>
          <p:nvPr/>
        </p:nvSpPr>
        <p:spPr>
          <a:xfrm>
            <a:off x="4849135" y="1765316"/>
            <a:ext cx="189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</a:rPr>
              <a:t>Root Node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5198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3" y="295897"/>
            <a:ext cx="11113227" cy="987472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Decision Trees -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B8E2B-1CA9-424B-906C-048F4D1980F0}"/>
              </a:ext>
            </a:extLst>
          </p:cNvPr>
          <p:cNvSpPr/>
          <p:nvPr/>
        </p:nvSpPr>
        <p:spPr>
          <a:xfrm>
            <a:off x="3275356" y="1706886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B956A-AA39-AA4A-B958-75B8663BBF70}"/>
              </a:ext>
            </a:extLst>
          </p:cNvPr>
          <p:cNvSpPr/>
          <p:nvPr/>
        </p:nvSpPr>
        <p:spPr>
          <a:xfrm>
            <a:off x="2262985" y="3315335"/>
            <a:ext cx="1349829" cy="64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81299-F430-124E-8541-A19BE7BCA29D}"/>
              </a:ext>
            </a:extLst>
          </p:cNvPr>
          <p:cNvSpPr/>
          <p:nvPr/>
        </p:nvSpPr>
        <p:spPr>
          <a:xfrm>
            <a:off x="5073085" y="3313696"/>
            <a:ext cx="1349829" cy="64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937900" y="2346966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50271" y="2346966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2704384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4774301" y="256103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0271" y="2346966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3717297" y="3039042"/>
            <a:ext cx="10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4054594" y="3730540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2072192" y="3955415"/>
            <a:ext cx="865708" cy="9683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7900" y="3955415"/>
            <a:ext cx="674913" cy="96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48000" y="3953776"/>
            <a:ext cx="547941" cy="96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79775" y="3953776"/>
            <a:ext cx="468225" cy="9631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3378243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6062828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1769850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5045205" y="4923758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1804965" y="424432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3299352" y="424432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4637308" y="4337105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5979172" y="4263520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8E3C39-15EE-BD4F-A9ED-795679F5218A}"/>
              </a:ext>
            </a:extLst>
          </p:cNvPr>
          <p:cNvSpPr txBox="1"/>
          <p:nvPr/>
        </p:nvSpPr>
        <p:spPr>
          <a:xfrm>
            <a:off x="6707288" y="3351752"/>
            <a:ext cx="253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</a:rPr>
              <a:t>Internal Nodes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383355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11104</TotalTime>
  <Words>4369</Words>
  <Application>Microsoft Macintosh PowerPoint</Application>
  <PresentationFormat>Custom</PresentationFormat>
  <Paragraphs>1261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Roboto</vt:lpstr>
      <vt:lpstr>Wingdings</vt:lpstr>
      <vt:lpstr>inSTALLments Master Theme</vt:lpstr>
      <vt:lpstr>PowerPoint Presentation</vt:lpstr>
      <vt:lpstr>Course Overview</vt:lpstr>
      <vt:lpstr>Topics for Day 2</vt:lpstr>
      <vt:lpstr>Topics for Day 2</vt:lpstr>
      <vt:lpstr>Decision Trees</vt:lpstr>
      <vt:lpstr>Decision Trees - Example</vt:lpstr>
      <vt:lpstr>Decision Trees - Example</vt:lpstr>
      <vt:lpstr>Decision Trees - Example</vt:lpstr>
      <vt:lpstr>Decision Trees - Example</vt:lpstr>
      <vt:lpstr>Decision Trees - Example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Decision Trees – Numerical Example</vt:lpstr>
      <vt:lpstr>Learn a Decision Tree – ID3 Algorithm</vt:lpstr>
      <vt:lpstr>Best Feature to Split with?</vt:lpstr>
      <vt:lpstr>How to Measure Uncertainty</vt:lpstr>
      <vt:lpstr>How to Measure Uncertainty</vt:lpstr>
      <vt:lpstr>How to Measure Uncertainty</vt:lpstr>
      <vt:lpstr>Calculating Gini Impurity</vt:lpstr>
      <vt:lpstr>Information Gain &amp; Feature Selection</vt:lpstr>
      <vt:lpstr>Information Gain &amp; Feature Select</vt:lpstr>
      <vt:lpstr>Information Gain &amp; Feature Select</vt:lpstr>
      <vt:lpstr>Information Gain &amp; Feature Select</vt:lpstr>
      <vt:lpstr>Recap ID3 Algorithm</vt:lpstr>
      <vt:lpstr>Ensemble Methods - Bagging</vt:lpstr>
      <vt:lpstr>Random Forest</vt:lpstr>
      <vt:lpstr>Ensemble Methods - Boosting</vt:lpstr>
      <vt:lpstr>AdaBoost</vt:lpstr>
      <vt:lpstr>Topics for Day 2</vt:lpstr>
      <vt:lpstr>Linear Regression</vt:lpstr>
      <vt:lpstr>Linear Regression</vt:lpstr>
      <vt:lpstr>Linear Regression</vt:lpstr>
      <vt:lpstr>Multiple Linear Regression</vt:lpstr>
      <vt:lpstr>Multiple Linear Regression</vt:lpstr>
      <vt:lpstr>Logistic Regression</vt:lpstr>
      <vt:lpstr>Logistic Regression</vt:lpstr>
      <vt:lpstr>Logistic Regression</vt:lpstr>
      <vt:lpstr>Logistic Regression</vt:lpstr>
      <vt:lpstr>Log-loss (Binary Cross-Entropy)</vt:lpstr>
      <vt:lpstr>Log-loss (Binary Cross-Entropy)</vt:lpstr>
      <vt:lpstr>Log-loss (Binary Cross-Entropy)</vt:lpstr>
      <vt:lpstr>Log-loss (Binary Cross-Entropy)</vt:lpstr>
      <vt:lpstr>Logistic Regression - Hands on</vt:lpstr>
      <vt:lpstr>Topics for Day 2</vt:lpstr>
      <vt:lpstr>Gradient Descent</vt:lpstr>
      <vt:lpstr>Gradient Descent</vt:lpstr>
      <vt:lpstr>Topics for Day 2</vt:lpstr>
      <vt:lpstr>Regularization</vt:lpstr>
      <vt:lpstr>Regularization</vt:lpstr>
      <vt:lpstr>Linear Regression - Hands on</vt:lpstr>
      <vt:lpstr>Topics for Day 2</vt:lpstr>
      <vt:lpstr>Hyperparameter Tuning</vt:lpstr>
      <vt:lpstr>Grid Search</vt:lpstr>
      <vt:lpstr>Randomized Search</vt:lpstr>
      <vt:lpstr>Cross-Validation</vt:lpstr>
      <vt:lpstr>5-fold Cross-Validation - Example</vt:lpstr>
      <vt:lpstr>Putting it all together - Hands on</vt:lpstr>
      <vt:lpstr>Topics for Day 2</vt:lpstr>
      <vt:lpstr>AWS Comprehend</vt:lpstr>
      <vt:lpstr>Custom Classification</vt:lpstr>
      <vt:lpstr>Train classifier</vt:lpstr>
      <vt:lpstr>Input data format</vt:lpstr>
      <vt:lpstr>Train classifier</vt:lpstr>
      <vt:lpstr>Create an Analysis Job</vt:lpstr>
      <vt:lpstr>Test data</vt:lpstr>
      <vt:lpstr>Create an Analysis Job</vt:lpstr>
      <vt:lpstr>Output of the Analysis Job</vt:lpstr>
      <vt:lpstr>Predictions</vt:lpstr>
      <vt:lpstr>AWS SageMaker</vt:lpstr>
      <vt:lpstr>Topics for Day 2</vt:lpstr>
      <vt:lpstr>Final Project – Sentiment Analysis</vt:lpstr>
      <vt:lpstr>Notebooks for Day 2</vt:lpstr>
      <vt:lpstr>Looking Ahead - Day 3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456</cp:revision>
  <cp:lastPrinted>2016-03-08T22:08:17Z</cp:lastPrinted>
  <dcterms:created xsi:type="dcterms:W3CDTF">2019-12-18T06:10:11Z</dcterms:created>
  <dcterms:modified xsi:type="dcterms:W3CDTF">2020-02-11T23:22:01Z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